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</p:sldIdLst>
  <p:sldSz cx="10680700" cy="7556500"/>
  <p:notesSz cx="106807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1662" y="1074229"/>
            <a:ext cx="5549265" cy="82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9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0560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4248" y="1055636"/>
            <a:ext cx="9838918" cy="1035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5392" y="2535332"/>
            <a:ext cx="9230360" cy="3604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0104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9" Type="http://schemas.openxmlformats.org/officeDocument/2006/relationships/image" Target="../media/image21.jp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g"/><Relationship Id="rId3" Type="http://schemas.openxmlformats.org/officeDocument/2006/relationships/image" Target="../media/image125.jp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naconda.com/download/success" TargetMode="External"/><Relationship Id="rId3" Type="http://schemas.openxmlformats.org/officeDocument/2006/relationships/image" Target="../media/image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40.jpg"/><Relationship Id="rId6" Type="http://schemas.openxmlformats.org/officeDocument/2006/relationships/image" Target="../media/image50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Relationship Id="rId4" Type="http://schemas.openxmlformats.org/officeDocument/2006/relationships/image" Target="../media/image62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Relationship Id="rId4" Type="http://schemas.openxmlformats.org/officeDocument/2006/relationships/image" Target="../media/image6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Relationship Id="rId3" Type="http://schemas.openxmlformats.org/officeDocument/2006/relationships/image" Target="../media/image79.png"/><Relationship Id="rId4" Type="http://schemas.openxmlformats.org/officeDocument/2006/relationships/image" Target="../media/image80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Relationship Id="rId3" Type="http://schemas.openxmlformats.org/officeDocument/2006/relationships/image" Target="../media/image8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3" Type="http://schemas.openxmlformats.org/officeDocument/2006/relationships/image" Target="../media/image98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101.jpg"/><Relationship Id="rId4" Type="http://schemas.openxmlformats.org/officeDocument/2006/relationships/image" Target="../media/image102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3" Type="http://schemas.openxmlformats.org/officeDocument/2006/relationships/image" Target="../media/image109.jpg"/><Relationship Id="rId4" Type="http://schemas.openxmlformats.org/officeDocument/2006/relationships/image" Target="../media/image110.jpg"/><Relationship Id="rId5" Type="http://schemas.openxmlformats.org/officeDocument/2006/relationships/image" Target="../media/image111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png"/><Relationship Id="rId3" Type="http://schemas.openxmlformats.org/officeDocument/2006/relationships/image" Target="../media/image114.jpg"/><Relationship Id="rId4" Type="http://schemas.openxmlformats.org/officeDocument/2006/relationships/image" Target="../media/image115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image" Target="../media/image117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g"/><Relationship Id="rId3" Type="http://schemas.openxmlformats.org/officeDocument/2006/relationships/image" Target="../media/image119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6607" y="2739969"/>
            <a:ext cx="7340600" cy="1396365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 indent="1365250">
              <a:lnSpc>
                <a:spcPts val="5110"/>
              </a:lnSpc>
              <a:spcBef>
                <a:spcPts val="750"/>
              </a:spcBef>
            </a:pPr>
            <a:r>
              <a:rPr dirty="0" sz="4700"/>
              <a:t>생성형</a:t>
            </a:r>
            <a:r>
              <a:rPr dirty="0" sz="4700" spc="-15"/>
              <a:t> </a:t>
            </a:r>
            <a:r>
              <a:rPr dirty="0" sz="4700"/>
              <a:t>AI</a:t>
            </a:r>
            <a:r>
              <a:rPr dirty="0" sz="4700" spc="5"/>
              <a:t> </a:t>
            </a:r>
            <a:r>
              <a:rPr dirty="0" sz="4700" spc="-25"/>
              <a:t>이해와 </a:t>
            </a:r>
            <a:r>
              <a:rPr dirty="0" sz="4700"/>
              <a:t>OpenAI</a:t>
            </a:r>
            <a:r>
              <a:rPr dirty="0" sz="4700" spc="-20"/>
              <a:t> </a:t>
            </a:r>
            <a:r>
              <a:rPr dirty="0" sz="4700"/>
              <a:t>API 활용</a:t>
            </a:r>
            <a:r>
              <a:rPr dirty="0" sz="4700" spc="-5"/>
              <a:t> </a:t>
            </a:r>
            <a:r>
              <a:rPr dirty="0" sz="4700"/>
              <a:t>App</a:t>
            </a:r>
            <a:r>
              <a:rPr dirty="0" sz="4700" spc="-20"/>
              <a:t> </a:t>
            </a:r>
            <a:r>
              <a:rPr dirty="0" sz="4700" spc="-25"/>
              <a:t>개발</a:t>
            </a:r>
            <a:endParaRPr sz="4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05078" y="3031890"/>
            <a:ext cx="4358640" cy="1021080"/>
            <a:chOff x="3805078" y="3031890"/>
            <a:chExt cx="4358640" cy="10210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7358" y="3037217"/>
              <a:ext cx="4352353" cy="9963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808882" y="3035693"/>
              <a:ext cx="4351020" cy="1013460"/>
            </a:xfrm>
            <a:custGeom>
              <a:avLst/>
              <a:gdLst/>
              <a:ahLst/>
              <a:cxnLst/>
              <a:rect l="l" t="t" r="r" b="b"/>
              <a:pathLst>
                <a:path w="4351020" h="1013460">
                  <a:moveTo>
                    <a:pt x="0" y="0"/>
                  </a:moveTo>
                  <a:lnTo>
                    <a:pt x="4350829" y="0"/>
                  </a:lnTo>
                  <a:lnTo>
                    <a:pt x="4350829" y="1012926"/>
                  </a:lnTo>
                  <a:lnTo>
                    <a:pt x="0" y="1012926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915623" y="3341852"/>
              <a:ext cx="799465" cy="259079"/>
            </a:xfrm>
            <a:custGeom>
              <a:avLst/>
              <a:gdLst/>
              <a:ahLst/>
              <a:cxnLst/>
              <a:rect l="l" t="t" r="r" b="b"/>
              <a:pathLst>
                <a:path w="799464" h="259079">
                  <a:moveTo>
                    <a:pt x="0" y="42659"/>
                  </a:moveTo>
                  <a:lnTo>
                    <a:pt x="3234" y="25712"/>
                  </a:lnTo>
                  <a:lnTo>
                    <a:pt x="12176" y="12190"/>
                  </a:lnTo>
                  <a:lnTo>
                    <a:pt x="25685" y="3238"/>
                  </a:lnTo>
                  <a:lnTo>
                    <a:pt x="42621" y="0"/>
                  </a:lnTo>
                  <a:lnTo>
                    <a:pt x="756589" y="0"/>
                  </a:lnTo>
                  <a:lnTo>
                    <a:pt x="773527" y="3238"/>
                  </a:lnTo>
                  <a:lnTo>
                    <a:pt x="787041" y="12190"/>
                  </a:lnTo>
                  <a:lnTo>
                    <a:pt x="795987" y="25712"/>
                  </a:lnTo>
                  <a:lnTo>
                    <a:pt x="799223" y="42659"/>
                  </a:lnTo>
                  <a:lnTo>
                    <a:pt x="799223" y="214769"/>
                  </a:lnTo>
                  <a:lnTo>
                    <a:pt x="795987" y="231954"/>
                  </a:lnTo>
                  <a:lnTo>
                    <a:pt x="787041" y="246000"/>
                  </a:lnTo>
                  <a:lnTo>
                    <a:pt x="773527" y="255476"/>
                  </a:lnTo>
                  <a:lnTo>
                    <a:pt x="756589" y="258953"/>
                  </a:lnTo>
                  <a:lnTo>
                    <a:pt x="42621" y="258953"/>
                  </a:lnTo>
                  <a:lnTo>
                    <a:pt x="25685" y="255476"/>
                  </a:lnTo>
                  <a:lnTo>
                    <a:pt x="12176" y="246000"/>
                  </a:lnTo>
                  <a:lnTo>
                    <a:pt x="3234" y="231954"/>
                  </a:lnTo>
                  <a:lnTo>
                    <a:pt x="0" y="214769"/>
                  </a:lnTo>
                  <a:lnTo>
                    <a:pt x="0" y="42659"/>
                  </a:lnTo>
                  <a:close/>
                </a:path>
              </a:pathLst>
            </a:custGeom>
            <a:ln w="334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3699268" y="4635042"/>
            <a:ext cx="4456430" cy="1980564"/>
            <a:chOff x="3699268" y="4635042"/>
            <a:chExt cx="4456430" cy="1980564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9268" y="4635042"/>
              <a:ext cx="4455871" cy="198013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759168" y="5335701"/>
              <a:ext cx="1029335" cy="259079"/>
            </a:xfrm>
            <a:custGeom>
              <a:avLst/>
              <a:gdLst/>
              <a:ahLst/>
              <a:cxnLst/>
              <a:rect l="l" t="t" r="r" b="b"/>
              <a:pathLst>
                <a:path w="1029334" h="259079">
                  <a:moveTo>
                    <a:pt x="0" y="42646"/>
                  </a:moveTo>
                  <a:lnTo>
                    <a:pt x="3472" y="26344"/>
                  </a:lnTo>
                  <a:lnTo>
                    <a:pt x="12938" y="12755"/>
                  </a:lnTo>
                  <a:lnTo>
                    <a:pt x="26971" y="3450"/>
                  </a:lnTo>
                  <a:lnTo>
                    <a:pt x="44145" y="0"/>
                  </a:lnTo>
                  <a:lnTo>
                    <a:pt x="986472" y="0"/>
                  </a:lnTo>
                  <a:lnTo>
                    <a:pt x="1002765" y="3450"/>
                  </a:lnTo>
                  <a:lnTo>
                    <a:pt x="1016346" y="12755"/>
                  </a:lnTo>
                  <a:lnTo>
                    <a:pt x="1025645" y="26344"/>
                  </a:lnTo>
                  <a:lnTo>
                    <a:pt x="1029093" y="42646"/>
                  </a:lnTo>
                  <a:lnTo>
                    <a:pt x="1029093" y="214769"/>
                  </a:lnTo>
                  <a:lnTo>
                    <a:pt x="1025645" y="231952"/>
                  </a:lnTo>
                  <a:lnTo>
                    <a:pt x="1016346" y="245994"/>
                  </a:lnTo>
                  <a:lnTo>
                    <a:pt x="1002765" y="255465"/>
                  </a:lnTo>
                  <a:lnTo>
                    <a:pt x="986472" y="258940"/>
                  </a:lnTo>
                  <a:lnTo>
                    <a:pt x="44145" y="258940"/>
                  </a:lnTo>
                  <a:lnTo>
                    <a:pt x="26971" y="255465"/>
                  </a:lnTo>
                  <a:lnTo>
                    <a:pt x="12938" y="245994"/>
                  </a:lnTo>
                  <a:lnTo>
                    <a:pt x="3472" y="231952"/>
                  </a:lnTo>
                  <a:lnTo>
                    <a:pt x="0" y="214769"/>
                  </a:lnTo>
                  <a:lnTo>
                    <a:pt x="0" y="42646"/>
                  </a:lnTo>
                  <a:close/>
                </a:path>
              </a:pathLst>
            </a:custGeom>
            <a:ln w="334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87971" y="3172701"/>
            <a:ext cx="2556510" cy="667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24560" marR="5080" indent="-912494">
              <a:lnSpc>
                <a:spcPct val="100400"/>
              </a:lnSpc>
              <a:spcBef>
                <a:spcPts val="90"/>
              </a:spcBef>
            </a:pPr>
            <a:r>
              <a:rPr dirty="0" sz="2100">
                <a:latin typeface="맑은 고딕"/>
                <a:cs typeface="맑은 고딕"/>
              </a:rPr>
              <a:t>Notebook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File </a:t>
            </a:r>
            <a:r>
              <a:rPr dirty="0" sz="2100" spc="-20">
                <a:latin typeface="맑은 고딕"/>
                <a:cs typeface="맑은 고딕"/>
              </a:rPr>
              <a:t>Name </a:t>
            </a:r>
            <a:r>
              <a:rPr dirty="0" sz="2100" spc="-25">
                <a:latin typeface="맑은 고딕"/>
                <a:cs typeface="맑은 고딕"/>
              </a:rPr>
              <a:t>바꾸기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43228" y="5447779"/>
            <a:ext cx="1752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맑은 고딕"/>
                <a:cs typeface="맑은 고딕"/>
              </a:rPr>
              <a:t>Cell</a:t>
            </a:r>
            <a:r>
              <a:rPr dirty="0" sz="2100" spc="-8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Type</a:t>
            </a:r>
            <a:r>
              <a:rPr dirty="0" sz="2100" spc="-6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변경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58171" y="1204836"/>
            <a:ext cx="5832068" cy="120331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46976" rIns="0" bIns="0" rtlCol="0" vert="horz">
            <a:spAutoFit/>
          </a:bodyPr>
          <a:lstStyle/>
          <a:p>
            <a:pPr marL="607060">
              <a:lnSpc>
                <a:spcPct val="100000"/>
              </a:lnSpc>
              <a:spcBef>
                <a:spcPts val="100"/>
              </a:spcBef>
            </a:pPr>
            <a:r>
              <a:rPr dirty="0" sz="2100"/>
              <a:t>Code</a:t>
            </a:r>
            <a:r>
              <a:rPr dirty="0" sz="2100" spc="15"/>
              <a:t> </a:t>
            </a:r>
            <a:r>
              <a:rPr dirty="0" sz="2100" spc="-25"/>
              <a:t>실행</a:t>
            </a:r>
            <a:endParaRPr sz="21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2145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114"/>
              <a:t> </a:t>
            </a:r>
            <a:r>
              <a:rPr dirty="0" spc="-20"/>
              <a:t>100_Text</a:t>
            </a:r>
            <a:r>
              <a:rPr dirty="0" spc="-90"/>
              <a:t> </a:t>
            </a:r>
            <a:r>
              <a:rPr dirty="0"/>
              <a:t>Generation</a:t>
            </a:r>
            <a:r>
              <a:rPr dirty="0" spc="-105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 spc="-10"/>
              <a:t>Prompts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6244" y="2282646"/>
            <a:ext cx="5135245" cy="128397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Responses</a:t>
            </a:r>
            <a:r>
              <a:rPr dirty="0" sz="1900" spc="-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API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사용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메시지</a:t>
            </a:r>
            <a:r>
              <a:rPr dirty="0" sz="1900" spc="-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역할</a:t>
            </a:r>
            <a:r>
              <a:rPr dirty="0" sz="1900" spc="-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설명</a:t>
            </a:r>
            <a:r>
              <a:rPr dirty="0" sz="1900" spc="-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-</a:t>
            </a:r>
            <a:r>
              <a:rPr dirty="0" sz="1900" spc="-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user,</a:t>
            </a:r>
            <a:r>
              <a:rPr dirty="0" sz="1900" spc="-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developer,</a:t>
            </a:r>
            <a:r>
              <a:rPr dirty="0" sz="1900" spc="-3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assistant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2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문법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 spc="-35">
                <a:latin typeface="맑은 고딕"/>
                <a:cs typeface="맑은 고딕"/>
              </a:rPr>
              <a:t>수정</a:t>
            </a:r>
            <a:endParaRPr sz="1900">
              <a:latin typeface="맑은 고딕"/>
              <a:cs typeface="맑은 고딕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86244" y="3540633"/>
            <a:ext cx="4121150" cy="2456815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구조화되지</a:t>
            </a:r>
            <a:r>
              <a:rPr dirty="0" sz="1900" spc="-20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않은</a:t>
            </a:r>
            <a:r>
              <a:rPr dirty="0" sz="1900" spc="-18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데이터의</a:t>
            </a:r>
            <a:r>
              <a:rPr dirty="0" sz="1900" spc="-18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구문</a:t>
            </a:r>
            <a:r>
              <a:rPr dirty="0" sz="1900" spc="-18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분석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Calibri"/>
                <a:cs typeface="Calibri"/>
              </a:rPr>
              <a:t>Keyword</a:t>
            </a:r>
            <a:r>
              <a:rPr dirty="0" sz="1900" spc="-45">
                <a:latin typeface="Calibri"/>
                <a:cs typeface="Calibri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추출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Calibri"/>
                <a:cs typeface="Calibri"/>
              </a:rPr>
              <a:t>Python</a:t>
            </a:r>
            <a:r>
              <a:rPr dirty="0" sz="1900" spc="3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버그</a:t>
            </a:r>
            <a:r>
              <a:rPr dirty="0" sz="1900" spc="-19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수정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Calibri"/>
                <a:cs typeface="Calibri"/>
              </a:rPr>
              <a:t>Code</a:t>
            </a:r>
            <a:r>
              <a:rPr dirty="0" sz="1900" spc="35">
                <a:latin typeface="Calibri"/>
                <a:cs typeface="Calibri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설명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감성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분류기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냉소적</a:t>
            </a:r>
            <a:r>
              <a:rPr dirty="0" sz="1900">
                <a:latin typeface="Calibri"/>
                <a:cs typeface="Calibri"/>
              </a:rPr>
              <a:t>/</a:t>
            </a:r>
            <a:r>
              <a:rPr dirty="0" sz="1900">
                <a:latin typeface="맑은 고딕"/>
                <a:cs typeface="맑은 고딕"/>
              </a:rPr>
              <a:t>긍정적인</a:t>
            </a:r>
            <a:r>
              <a:rPr dirty="0" sz="1900" spc="-18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채팅</a:t>
            </a:r>
            <a:r>
              <a:rPr dirty="0" sz="1900" spc="-165">
                <a:latin typeface="맑은 고딕"/>
                <a:cs typeface="맑은 고딕"/>
              </a:rPr>
              <a:t> </a:t>
            </a:r>
            <a:r>
              <a:rPr dirty="0" sz="1900" spc="-50">
                <a:latin typeface="맑은 고딕"/>
                <a:cs typeface="맑은 고딕"/>
              </a:rPr>
              <a:t>봇</a:t>
            </a:r>
            <a:endParaRPr sz="190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26288" y="3527717"/>
            <a:ext cx="2296160" cy="1646555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회의록</a:t>
            </a:r>
            <a:r>
              <a:rPr dirty="0" sz="1900" spc="-19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요약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이모티콘</a:t>
            </a:r>
            <a:r>
              <a:rPr dirty="0" sz="1900" spc="-18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번역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모델에</a:t>
            </a:r>
            <a:r>
              <a:rPr dirty="0" sz="1900" spc="-19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도구를</a:t>
            </a:r>
            <a:r>
              <a:rPr dirty="0" sz="1900" spc="-20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확장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 spc="-25">
                <a:latin typeface="Calibri"/>
                <a:cs typeface="Calibri"/>
              </a:rPr>
              <a:t>Token</a:t>
            </a:r>
            <a:r>
              <a:rPr dirty="0" sz="1900" spc="-55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수</a:t>
            </a:r>
            <a:r>
              <a:rPr dirty="0" sz="1900" spc="-24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계산</a:t>
            </a:r>
            <a:endParaRPr sz="1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Image</a:t>
            </a:r>
            <a:r>
              <a:rPr dirty="0" spc="-30"/>
              <a:t> </a:t>
            </a:r>
            <a:r>
              <a:rPr dirty="0"/>
              <a:t>and </a:t>
            </a:r>
            <a:r>
              <a:rPr dirty="0" spc="-10"/>
              <a:t>Vision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95042"/>
            <a:ext cx="57429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Responses</a:t>
            </a:r>
            <a:r>
              <a:rPr dirty="0" sz="2100" spc="-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API의</a:t>
            </a:r>
            <a:r>
              <a:rPr dirty="0" sz="2100" spc="-4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Image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Generation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Tool</a:t>
            </a:r>
            <a:r>
              <a:rPr dirty="0" sz="2100" spc="-6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사용</a:t>
            </a:r>
            <a:endParaRPr sz="2100">
              <a:latin typeface="맑은 고딕"/>
              <a:cs typeface="맑은 고딕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729964" y="2966396"/>
          <a:ext cx="9222740" cy="1441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7485"/>
                <a:gridCol w="1910714"/>
                <a:gridCol w="2978150"/>
                <a:gridCol w="1684020"/>
                <a:gridCol w="1172209"/>
              </a:tblGrid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550" spc="-25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주요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목적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45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사용하는</a:t>
                      </a:r>
                      <a:r>
                        <a:rPr dirty="0" sz="1550" spc="-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Tool</a:t>
                      </a:r>
                      <a:r>
                        <a:rPr dirty="0" sz="1550" spc="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/</a:t>
                      </a:r>
                      <a:r>
                        <a:rPr dirty="0" sz="1550" spc="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API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550" spc="-25">
                          <a:latin typeface="맑은 고딕"/>
                          <a:cs typeface="맑은 고딕"/>
                        </a:rPr>
                        <a:t>입력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550" spc="-25">
                          <a:latin typeface="맑은 고딕"/>
                          <a:cs typeface="맑은 고딕"/>
                        </a:rPr>
                        <a:t>출력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00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Images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7855" marR="109855" indent="-502920">
                        <a:lnSpc>
                          <a:spcPct val="101899"/>
                        </a:lnSpc>
                        <a:spcBef>
                          <a:spcPts val="27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이미지를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생성하거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나</a:t>
                      </a:r>
                      <a:r>
                        <a:rPr dirty="0" sz="1550" spc="3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편집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marR="91440" indent="353060">
                        <a:lnSpc>
                          <a:spcPts val="1780"/>
                        </a:lnSpc>
                        <a:spcBef>
                          <a:spcPts val="43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Image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Generation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Tool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dirty="0" sz="1550">
                          <a:latin typeface="Courier New"/>
                          <a:cs typeface="Courier New"/>
                        </a:rPr>
                        <a:t>gpt-image-1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550" spc="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Courier New"/>
                          <a:cs typeface="Courier New"/>
                        </a:rPr>
                        <a:t>DALL·E</a:t>
                      </a:r>
                      <a:r>
                        <a:rPr dirty="0" sz="1550" spc="8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550">
                          <a:latin typeface="Courier New"/>
                          <a:cs typeface="Courier New"/>
                        </a:rPr>
                        <a:t>3</a:t>
                      </a:r>
                      <a:r>
                        <a:rPr dirty="0" sz="1550" spc="-35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등)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텍스트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프롬프트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550" spc="-25">
                          <a:latin typeface="맑은 고딕"/>
                          <a:cs typeface="맑은 고딕"/>
                        </a:rPr>
                        <a:t>이미지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00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Vision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593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7855" marR="109855" indent="-502920">
                        <a:lnSpc>
                          <a:spcPct val="101899"/>
                        </a:lnSpc>
                        <a:spcBef>
                          <a:spcPts val="27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이미지를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이해하거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나</a:t>
                      </a:r>
                      <a:r>
                        <a:rPr dirty="0" sz="1550" spc="3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분석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2305" marR="501015" indent="-155575">
                        <a:lnSpc>
                          <a:spcPts val="1780"/>
                        </a:lnSpc>
                        <a:spcBef>
                          <a:spcPts val="434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Vision</a:t>
                      </a:r>
                      <a:r>
                        <a:rPr dirty="0" sz="1550" spc="4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기능</a:t>
                      </a:r>
                      <a:r>
                        <a:rPr dirty="0" sz="155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내장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모델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(gpt-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5,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Courier New"/>
                          <a:cs typeface="Courier New"/>
                        </a:rPr>
                        <a:t>gpt-</a:t>
                      </a:r>
                      <a:r>
                        <a:rPr dirty="0" sz="1550" spc="-20">
                          <a:latin typeface="Courier New"/>
                          <a:cs typeface="Courier New"/>
                        </a:rPr>
                        <a:t>4o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등)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3530" marR="296545" indent="130810">
                        <a:lnSpc>
                          <a:spcPct val="101899"/>
                        </a:lnSpc>
                        <a:spcBef>
                          <a:spcPts val="27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이미지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50">
                          <a:latin typeface="맑은 고딕"/>
                          <a:cs typeface="맑은 고딕"/>
                        </a:rPr>
                        <a:t>+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질문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텍스트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3870" marR="142240" indent="-335280">
                        <a:lnSpc>
                          <a:spcPct val="101899"/>
                        </a:lnSpc>
                        <a:spcBef>
                          <a:spcPts val="27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텍스트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50">
                          <a:latin typeface="맑은 고딕"/>
                          <a:cs typeface="맑은 고딕"/>
                        </a:rPr>
                        <a:t>설 명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Vision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166048"/>
            <a:ext cx="9053830" cy="3297554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algn="just" marL="213360" indent="-20129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GPT-5,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GPT-4o는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이해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능력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보유</a:t>
            </a:r>
            <a:endParaRPr sz="1900">
              <a:latin typeface="맑은 고딕"/>
              <a:cs typeface="맑은 고딕"/>
            </a:endParaRPr>
          </a:p>
          <a:p>
            <a:pPr algn="just" marL="213360" marR="35560" indent="-201295">
              <a:lnSpc>
                <a:spcPct val="101299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모델이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이미지를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입력으로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받아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그에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대한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질문에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답할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수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있습니다.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역사적으로 </a:t>
            </a:r>
            <a:r>
              <a:rPr dirty="0" sz="1900">
                <a:latin typeface="맑은 고딕"/>
                <a:cs typeface="맑은 고딕"/>
              </a:rPr>
              <a:t>언어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모델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시스템은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단일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입력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형식인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텍스트를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사용하여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제한되었으나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GPT-</a:t>
            </a:r>
            <a:r>
              <a:rPr dirty="0" sz="1900" spc="-25">
                <a:latin typeface="맑은 고딕"/>
                <a:cs typeface="맑은 고딕"/>
              </a:rPr>
              <a:t>5는 </a:t>
            </a:r>
            <a:r>
              <a:rPr dirty="0" sz="1900">
                <a:latin typeface="맑은 고딕"/>
                <a:cs typeface="맑은 고딕"/>
              </a:rPr>
              <a:t>multi-modal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model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 spc="-20">
                <a:latin typeface="맑은 고딕"/>
                <a:cs typeface="맑은 고딕"/>
              </a:rPr>
              <a:t>입니다.</a:t>
            </a:r>
            <a:endParaRPr sz="1900">
              <a:latin typeface="맑은 고딕"/>
              <a:cs typeface="맑은 고딕"/>
            </a:endParaRPr>
          </a:p>
          <a:p>
            <a:pPr algn="just" marL="213360" indent="-201295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모델은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이미지에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무엇이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있는지에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대한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일반적인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질문에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가장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잘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대답합니다.</a:t>
            </a:r>
            <a:endParaRPr sz="1900">
              <a:latin typeface="맑은 고딕"/>
              <a:cs typeface="맑은 고딕"/>
            </a:endParaRPr>
          </a:p>
          <a:p>
            <a:pPr marL="213360" marR="5080">
              <a:lnSpc>
                <a:spcPts val="2330"/>
              </a:lnSpc>
              <a:spcBef>
                <a:spcPts val="55"/>
              </a:spcBef>
            </a:pP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45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이미지에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있는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개체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간의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관계를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이해하지만,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이미지에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있는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u="sng" sz="190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특정</a:t>
            </a:r>
            <a:r>
              <a:rPr dirty="0" u="sng" sz="1900" spc="45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dirty="0" u="sng" sz="190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개체의</a:t>
            </a:r>
            <a:r>
              <a:rPr dirty="0" u="sng" sz="1900" spc="3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dirty="0" u="sng" sz="1900" spc="-25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위치</a:t>
            </a:r>
            <a:r>
              <a:rPr dirty="0" sz="1900" spc="-25">
                <a:latin typeface="맑은 고딕"/>
                <a:cs typeface="맑은 고딕"/>
              </a:rPr>
              <a:t> </a:t>
            </a:r>
            <a:r>
              <a:rPr dirty="0" u="sng" sz="190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에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대한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자세한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질문에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답하기에는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아직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최적화되어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있지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 spc="-20">
                <a:latin typeface="맑은 고딕"/>
                <a:cs typeface="맑은 고딕"/>
              </a:rPr>
              <a:t>않습니다.</a:t>
            </a:r>
            <a:endParaRPr sz="1900">
              <a:latin typeface="맑은 고딕"/>
              <a:cs typeface="맑은 고딕"/>
            </a:endParaRPr>
          </a:p>
          <a:p>
            <a:pPr marL="213360">
              <a:lnSpc>
                <a:spcPts val="2225"/>
              </a:lnSpc>
            </a:pPr>
            <a:r>
              <a:rPr dirty="0" sz="1900">
                <a:latin typeface="맑은 고딕"/>
                <a:cs typeface="맑은 고딕"/>
              </a:rPr>
              <a:t>예를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들어,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자동차의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색깔이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무엇인지,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냉장고에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있는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음식을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바탕으로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저녁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식사</a:t>
            </a:r>
            <a:endParaRPr sz="1900">
              <a:latin typeface="맑은 고딕"/>
              <a:cs typeface="맑은 고딕"/>
            </a:endParaRPr>
          </a:p>
          <a:p>
            <a:pPr marL="213360" marR="83820">
              <a:lnSpc>
                <a:spcPct val="101499"/>
              </a:lnSpc>
              <a:spcBef>
                <a:spcPts val="5"/>
              </a:spcBef>
            </a:pPr>
            <a:r>
              <a:rPr dirty="0" sz="1900">
                <a:latin typeface="맑은 고딕"/>
                <a:cs typeface="맑은 고딕"/>
              </a:rPr>
              <a:t>에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대한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아이디어가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무엇인지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물어볼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수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있지만,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방의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이미지를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보여주고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의자가 </a:t>
            </a:r>
            <a:r>
              <a:rPr dirty="0" sz="1900">
                <a:latin typeface="맑은 고딕"/>
                <a:cs typeface="맑은 고딕"/>
              </a:rPr>
              <a:t>어디에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있는지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묻는다면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정확하게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대답하지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않을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수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있습니다.</a:t>
            </a:r>
            <a:endParaRPr sz="1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12418"/>
            <a:ext cx="5073650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Vision</a:t>
            </a:r>
            <a:r>
              <a:rPr dirty="0" spc="-25"/>
              <a:t> </a:t>
            </a:r>
            <a:r>
              <a:rPr dirty="0"/>
              <a:t>model의</a:t>
            </a:r>
            <a:r>
              <a:rPr dirty="0" spc="-50"/>
              <a:t> </a:t>
            </a:r>
            <a:r>
              <a:rPr dirty="0" spc="-25"/>
              <a:t>한계점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8167" y="2070061"/>
            <a:ext cx="9236710" cy="4067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의료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이미지: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CT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스캔과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같은 의료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이미지를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해석하는 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적합하지 </a:t>
            </a:r>
            <a:r>
              <a:rPr dirty="0" sz="1750" spc="-10">
                <a:latin typeface="맑은 고딕"/>
                <a:cs typeface="맑은 고딕"/>
              </a:rPr>
              <a:t>않습니다.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비영어: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일본어,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한국어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등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라틴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알파벳이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아닌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이미지를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처리하지 </a:t>
            </a:r>
            <a:r>
              <a:rPr dirty="0" sz="1750" spc="-10">
                <a:latin typeface="맑은 고딕"/>
                <a:cs typeface="맑은 고딕"/>
              </a:rPr>
              <a:t>못합니다.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30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작은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텍스트: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가독성을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높이려면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이미지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내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텍스트를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확대하세요.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회전: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모델이 회전되거나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거꾸로 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텍스트나 이미지를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잘못 해석할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수</a:t>
            </a:r>
            <a:r>
              <a:rPr dirty="0" sz="1750" spc="-10">
                <a:latin typeface="맑은 고딕"/>
                <a:cs typeface="맑은 고딕"/>
              </a:rPr>
              <a:t> 있습니다.</a:t>
            </a:r>
            <a:endParaRPr sz="175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19900"/>
              </a:lnSpc>
              <a:spcBef>
                <a:spcPts val="8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시각적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요소: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모델은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실선, 점선,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점선과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같은 색상이나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스타일이 다양한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그래프나 </a:t>
            </a:r>
            <a:r>
              <a:rPr dirty="0" sz="1750" spc="-20">
                <a:latin typeface="맑은 고딕"/>
                <a:cs typeface="맑은 고딕"/>
              </a:rPr>
              <a:t>텍스트를 </a:t>
            </a:r>
            <a:r>
              <a:rPr dirty="0" sz="1750">
                <a:latin typeface="맑은 고딕"/>
                <a:cs typeface="맑은 고딕"/>
              </a:rPr>
              <a:t>이해하는 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어려움을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겪을 수</a:t>
            </a:r>
            <a:r>
              <a:rPr dirty="0" sz="1750" spc="-10">
                <a:latin typeface="맑은 고딕"/>
                <a:cs typeface="맑은 고딕"/>
              </a:rPr>
              <a:t> 있습니다.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2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공간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추론: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체스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위치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식별과 같이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공간 위치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파악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작업 수행에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어려움을 </a:t>
            </a:r>
            <a:r>
              <a:rPr dirty="0" sz="1750" spc="-10">
                <a:latin typeface="맑은 고딕"/>
                <a:cs typeface="맑은 고딕"/>
              </a:rPr>
              <a:t>겪습니다.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3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이미지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모양: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모델은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파노라마 및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어안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이미지로 인해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어려움을 </a:t>
            </a:r>
            <a:r>
              <a:rPr dirty="0" sz="1750" spc="-10">
                <a:latin typeface="맑은 고딕"/>
                <a:cs typeface="맑은 고딕"/>
              </a:rPr>
              <a:t>겪습니다.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계산: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이미지에 있는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개체의 대략적인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개수를 제공할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수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있습니다.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30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안전상의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이유로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CAPTCHA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제출을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차단하는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시스템을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구현했습니다.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2145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55"/>
              <a:t> </a:t>
            </a:r>
            <a:r>
              <a:rPr dirty="0"/>
              <a:t>102_Vision</a:t>
            </a:r>
            <a:r>
              <a:rPr dirty="0" spc="-40"/>
              <a:t> </a:t>
            </a:r>
            <a:r>
              <a:rPr dirty="0" spc="-25"/>
              <a:t>기능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95896" y="2494244"/>
            <a:ext cx="8659495" cy="204152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Responses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API를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이용한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이미지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분석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(Vision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기능)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이미지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URL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기반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내용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설명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요청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Base64로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인코딩된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처리</a:t>
            </a:r>
            <a:endParaRPr sz="1900">
              <a:latin typeface="맑은 고딕"/>
              <a:cs typeface="맑은 고딕"/>
            </a:endParaRPr>
          </a:p>
          <a:p>
            <a:pPr marL="613410">
              <a:lnSpc>
                <a:spcPct val="100000"/>
              </a:lnSpc>
              <a:spcBef>
                <a:spcPts val="25"/>
              </a:spcBef>
            </a:pP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50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로컬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파일을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Base64로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인코딩하여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API에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업로드하고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내용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설명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다중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입력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처리</a:t>
            </a:r>
            <a:endParaRPr sz="1900">
              <a:latin typeface="맑은 고딕"/>
              <a:cs typeface="맑은 고딕"/>
            </a:endParaRPr>
          </a:p>
          <a:p>
            <a:pPr marL="613410">
              <a:lnSpc>
                <a:spcPct val="100000"/>
              </a:lnSpc>
              <a:spcBef>
                <a:spcPts val="25"/>
              </a:spcBef>
            </a:pP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40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여러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URL을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API에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전달하여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각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이미지의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내용을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분석/비교</a:t>
            </a:r>
            <a:endParaRPr sz="1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799" y="2022779"/>
            <a:ext cx="3330286" cy="259688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450194" y="2430056"/>
            <a:ext cx="5439410" cy="2163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1750">
                <a:latin typeface="맑은 고딕"/>
                <a:cs typeface="맑은 고딕"/>
              </a:rPr>
              <a:t>'message':</a:t>
            </a:r>
            <a:r>
              <a:rPr dirty="0" sz="1750" spc="-4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{'content':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'이미지에는</a:t>
            </a:r>
            <a:r>
              <a:rPr dirty="0" sz="1750" spc="-4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넓은</a:t>
            </a:r>
            <a:r>
              <a:rPr dirty="0" sz="1750" spc="-4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초원</a:t>
            </a:r>
            <a:r>
              <a:rPr dirty="0" sz="1750" spc="-4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위에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나무 </a:t>
            </a:r>
            <a:r>
              <a:rPr dirty="0" sz="1750">
                <a:latin typeface="맑은 고딕"/>
                <a:cs typeface="맑은 고딕"/>
              </a:rPr>
              <a:t>로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길이 펼쳐져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있는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장면이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담겨 있습니다.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푸릇푸 </a:t>
            </a:r>
            <a:r>
              <a:rPr dirty="0" sz="1750">
                <a:latin typeface="맑은 고딕"/>
                <a:cs typeface="맑은 고딕"/>
              </a:rPr>
              <a:t>릇한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풀밭이 양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옆으로 넓게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펼쳐져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있으며,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길은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일직 </a:t>
            </a:r>
            <a:r>
              <a:rPr dirty="0" sz="1750">
                <a:latin typeface="맑은 고딕"/>
                <a:cs typeface="맑은 고딕"/>
              </a:rPr>
              <a:t>선으로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멀리 까지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이어져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있습니다.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하늘은 맑고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파란 </a:t>
            </a:r>
            <a:r>
              <a:rPr dirty="0" sz="1750">
                <a:latin typeface="맑은 고딕"/>
                <a:cs typeface="맑은 고딕"/>
              </a:rPr>
              <a:t>색깔인데, 약간의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구름이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떠 있습니다.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초원의 </a:t>
            </a:r>
            <a:r>
              <a:rPr dirty="0" sz="1750" spc="-25">
                <a:latin typeface="맑은 고딕"/>
                <a:cs typeface="맑은 고딕"/>
              </a:rPr>
              <a:t>끝부분 </a:t>
            </a:r>
            <a:r>
              <a:rPr dirty="0" sz="1750">
                <a:latin typeface="맑은 고딕"/>
                <a:cs typeface="맑은 고딕"/>
              </a:rPr>
              <a:t>에는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나무들과 여러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식물들이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자리잡고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있습니다.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전반 </a:t>
            </a:r>
            <a:r>
              <a:rPr dirty="0" sz="1750">
                <a:latin typeface="맑은 고딕"/>
                <a:cs typeface="맑은 고딕"/>
              </a:rPr>
              <a:t>적으로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평화롭고 고요한 자연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풍경을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묘사하고 </a:t>
            </a:r>
            <a:r>
              <a:rPr dirty="0" sz="1750" spc="-25">
                <a:latin typeface="맑은 고딕"/>
                <a:cs typeface="맑은 고딕"/>
              </a:rPr>
              <a:t>있습니 다.'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836" y="1791271"/>
            <a:ext cx="2793489" cy="376682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633279" y="1838058"/>
            <a:ext cx="6625590" cy="31521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이미지</a:t>
            </a:r>
            <a:r>
              <a:rPr dirty="0" sz="1550" spc="4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간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 spc="-20">
                <a:latin typeface="맑은 고딕"/>
                <a:cs typeface="맑은 고딕"/>
              </a:rPr>
              <a:t>차이점:</a:t>
            </a:r>
            <a:endParaRPr sz="1550">
              <a:latin typeface="맑은 고딕"/>
              <a:cs typeface="맑은 고딕"/>
            </a:endParaRPr>
          </a:p>
          <a:p>
            <a:pPr algn="just" marL="312420" marR="5080" indent="-300355">
              <a:lnSpc>
                <a:spcPct val="101899"/>
              </a:lnSpc>
              <a:buAutoNum type="arabicPeriod"/>
              <a:tabLst>
                <a:tab pos="313055" algn="l"/>
              </a:tabLst>
            </a:pPr>
            <a:r>
              <a:rPr dirty="0" sz="1550">
                <a:latin typeface="맑은 고딕"/>
                <a:cs typeface="맑은 고딕"/>
              </a:rPr>
              <a:t>**시간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및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날씨**: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첫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번째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이미지는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맑은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날씨의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청명한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하늘을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보여주 </a:t>
            </a:r>
            <a:r>
              <a:rPr dirty="0" sz="1550">
                <a:latin typeface="맑은 고딕"/>
                <a:cs typeface="맑은 고딕"/>
              </a:rPr>
              <a:t>는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반면,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두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번째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이미지는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해질녘이나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해돋이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시간대의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하늘을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보여줍 니다.</a:t>
            </a:r>
            <a:endParaRPr sz="1550">
              <a:latin typeface="맑은 고딕"/>
              <a:cs typeface="맑은 고딕"/>
            </a:endParaRPr>
          </a:p>
          <a:p>
            <a:pPr algn="just" marL="238760" marR="106045" indent="-226695">
              <a:lnSpc>
                <a:spcPct val="101899"/>
              </a:lnSpc>
              <a:spcBef>
                <a:spcPts val="1885"/>
              </a:spcBef>
              <a:buAutoNum type="arabicPeriod"/>
              <a:tabLst>
                <a:tab pos="295275" algn="l"/>
              </a:tabLst>
            </a:pPr>
            <a:r>
              <a:rPr dirty="0" sz="1550">
                <a:latin typeface="맑은 고딕"/>
                <a:cs typeface="맑은 고딕"/>
              </a:rPr>
              <a:t>**배경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요소**: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첫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번째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이미지는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멀리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있는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나무들이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배경을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이루지만, </a:t>
            </a:r>
            <a:r>
              <a:rPr dirty="0" sz="1550" spc="-10">
                <a:latin typeface="맑은 고딕"/>
                <a:cs typeface="맑은 고딕"/>
              </a:rPr>
              <a:t>	</a:t>
            </a:r>
            <a:r>
              <a:rPr dirty="0" sz="1550">
                <a:latin typeface="맑은 고딕"/>
                <a:cs typeface="맑은 고딕"/>
              </a:rPr>
              <a:t>두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번째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이미지는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멀리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산들이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보입니다.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Font typeface=""/>
              <a:buAutoNum type="arabicPeriod"/>
            </a:pPr>
            <a:endParaRPr sz="1050">
              <a:latin typeface="맑은 고딕"/>
              <a:cs typeface="맑은 고딕"/>
            </a:endParaRPr>
          </a:p>
          <a:p>
            <a:pPr marL="238760" marR="151130" indent="-226695">
              <a:lnSpc>
                <a:spcPct val="101200"/>
              </a:lnSpc>
              <a:spcBef>
                <a:spcPts val="5"/>
              </a:spcBef>
              <a:buAutoNum type="arabicPeriod"/>
              <a:tabLst>
                <a:tab pos="295275" algn="l"/>
              </a:tabLst>
            </a:pPr>
            <a:r>
              <a:rPr dirty="0" sz="1550">
                <a:latin typeface="맑은 고딕"/>
                <a:cs typeface="맑은 고딕"/>
              </a:rPr>
              <a:t>**보도의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상태**:</a:t>
            </a:r>
            <a:r>
              <a:rPr dirty="0" sz="1550" spc="10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첫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번째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이미지의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나무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보도는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전체적으로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상태가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 spc="-50">
                <a:latin typeface="맑은 고딕"/>
                <a:cs typeface="맑은 고딕"/>
              </a:rPr>
              <a:t>양 </a:t>
            </a:r>
            <a:r>
              <a:rPr dirty="0" sz="1550" spc="-50">
                <a:latin typeface="맑은 고딕"/>
                <a:cs typeface="맑은 고딕"/>
              </a:rPr>
              <a:t>	</a:t>
            </a:r>
            <a:r>
              <a:rPr dirty="0" sz="1550">
                <a:latin typeface="맑은 고딕"/>
                <a:cs typeface="맑은 고딕"/>
              </a:rPr>
              <a:t>호하지만,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두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번째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이미지의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나무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보도는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여기저기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빈틈이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보입니다.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"/>
              <a:buAutoNum type="arabicPeriod"/>
            </a:pPr>
            <a:endParaRPr sz="1000">
              <a:latin typeface="맑은 고딕"/>
              <a:cs typeface="맑은 고딕"/>
            </a:endParaRPr>
          </a:p>
          <a:p>
            <a:pPr marL="238760" marR="175895" indent="-226695">
              <a:lnSpc>
                <a:spcPct val="101899"/>
              </a:lnSpc>
              <a:buAutoNum type="arabicPeriod"/>
              <a:tabLst>
                <a:tab pos="295275" algn="l"/>
              </a:tabLst>
            </a:pPr>
            <a:r>
              <a:rPr dirty="0" sz="1550">
                <a:latin typeface="맑은 고딕"/>
                <a:cs typeface="맑은 고딕"/>
              </a:rPr>
              <a:t>**조명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분위기**: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첫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번째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이미지는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밝고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명랑한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분위기를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강조하지만, </a:t>
            </a:r>
            <a:r>
              <a:rPr dirty="0" sz="1550" spc="-10">
                <a:latin typeface="맑은 고딕"/>
                <a:cs typeface="맑은 고딕"/>
              </a:rPr>
              <a:t>	</a:t>
            </a:r>
            <a:r>
              <a:rPr dirty="0" sz="1550">
                <a:latin typeface="맑은 고딕"/>
                <a:cs typeface="맑은 고딕"/>
              </a:rPr>
              <a:t>두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번째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이미지는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조용하고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평온한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느낌을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줍니다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 spc="-45"/>
              <a:t>Text</a:t>
            </a:r>
            <a:r>
              <a:rPr dirty="0" spc="-170"/>
              <a:t> </a:t>
            </a:r>
            <a:r>
              <a:rPr dirty="0"/>
              <a:t>to</a:t>
            </a:r>
            <a:r>
              <a:rPr dirty="0" spc="-145"/>
              <a:t> </a:t>
            </a:r>
            <a:r>
              <a:rPr dirty="0" spc="-10"/>
              <a:t>Speech(Audio)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74874"/>
            <a:ext cx="7077075" cy="288036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 spc="-10">
                <a:solidFill>
                  <a:srgbClr val="343740"/>
                </a:solidFill>
                <a:latin typeface="맑은 고딕"/>
                <a:cs typeface="맑은 고딕"/>
              </a:rPr>
              <a:t>텍스트를</a:t>
            </a:r>
            <a:r>
              <a:rPr dirty="0" sz="2100" spc="-229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음성</a:t>
            </a:r>
            <a:r>
              <a:rPr dirty="0" sz="2100" spc="-24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 spc="-10">
                <a:solidFill>
                  <a:srgbClr val="343740"/>
                </a:solidFill>
                <a:latin typeface="맑은 고딕"/>
                <a:cs typeface="맑은 고딕"/>
              </a:rPr>
              <a:t>오디오로</a:t>
            </a:r>
            <a:r>
              <a:rPr dirty="0" sz="2100" spc="-24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 spc="-25">
                <a:solidFill>
                  <a:srgbClr val="343740"/>
                </a:solidFill>
                <a:latin typeface="맑은 고딕"/>
                <a:cs typeface="맑은 고딕"/>
              </a:rPr>
              <a:t>변환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 spc="-10">
                <a:solidFill>
                  <a:srgbClr val="343740"/>
                </a:solidFill>
                <a:latin typeface="Calibri"/>
                <a:cs typeface="Calibri"/>
              </a:rPr>
              <a:t>gpt-4o-mini-audio-</a:t>
            </a:r>
            <a:r>
              <a:rPr dirty="0" sz="2100">
                <a:solidFill>
                  <a:srgbClr val="343740"/>
                </a:solidFill>
                <a:latin typeface="Calibri"/>
                <a:cs typeface="Calibri"/>
              </a:rPr>
              <a:t>preview</a:t>
            </a:r>
            <a:r>
              <a:rPr dirty="0" sz="2100" spc="45">
                <a:solidFill>
                  <a:srgbClr val="34374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모델</a:t>
            </a:r>
            <a:r>
              <a:rPr dirty="0" sz="2100" spc="-23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 spc="-25">
                <a:solidFill>
                  <a:srgbClr val="343740"/>
                </a:solidFill>
                <a:latin typeface="맑은 고딕"/>
                <a:cs typeface="맑은 고딕"/>
              </a:rPr>
              <a:t>사용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solidFill>
                  <a:srgbClr val="343740"/>
                </a:solidFill>
                <a:latin typeface="Calibri"/>
                <a:cs typeface="Calibri"/>
              </a:rPr>
              <a:t>6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개의</a:t>
            </a:r>
            <a:r>
              <a:rPr dirty="0" sz="2100" spc="-27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내장</a:t>
            </a:r>
            <a:r>
              <a:rPr dirty="0" sz="2100" spc="-28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음성</a:t>
            </a:r>
            <a:r>
              <a:rPr dirty="0" sz="2100" spc="-26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제공</a:t>
            </a:r>
            <a:r>
              <a:rPr dirty="0" sz="2100" spc="-26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 spc="-20">
                <a:solidFill>
                  <a:srgbClr val="343740"/>
                </a:solidFill>
                <a:latin typeface="Calibri"/>
                <a:cs typeface="Calibri"/>
              </a:rPr>
              <a:t>(alloy,</a:t>
            </a:r>
            <a:r>
              <a:rPr dirty="0" sz="2100" spc="-100">
                <a:solidFill>
                  <a:srgbClr val="34374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43740"/>
                </a:solidFill>
                <a:latin typeface="Calibri"/>
                <a:cs typeface="Calibri"/>
              </a:rPr>
              <a:t>echo,</a:t>
            </a:r>
            <a:r>
              <a:rPr dirty="0" sz="2100" spc="-60">
                <a:solidFill>
                  <a:srgbClr val="34374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43740"/>
                </a:solidFill>
                <a:latin typeface="Calibri"/>
                <a:cs typeface="Calibri"/>
              </a:rPr>
              <a:t>fable,</a:t>
            </a:r>
            <a:r>
              <a:rPr dirty="0" sz="2100" spc="-10">
                <a:solidFill>
                  <a:srgbClr val="34374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43740"/>
                </a:solidFill>
                <a:latin typeface="Calibri"/>
                <a:cs typeface="Calibri"/>
              </a:rPr>
              <a:t>onyx,</a:t>
            </a:r>
            <a:r>
              <a:rPr dirty="0" sz="2100" spc="-35">
                <a:solidFill>
                  <a:srgbClr val="34374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43740"/>
                </a:solidFill>
                <a:latin typeface="Calibri"/>
                <a:cs typeface="Calibri"/>
              </a:rPr>
              <a:t>nova,</a:t>
            </a:r>
            <a:r>
              <a:rPr dirty="0" sz="2100" spc="-35">
                <a:solidFill>
                  <a:srgbClr val="343740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343740"/>
                </a:solidFill>
                <a:latin typeface="Calibri"/>
                <a:cs typeface="Calibri"/>
              </a:rPr>
              <a:t>shimmer)</a:t>
            </a:r>
            <a:endParaRPr sz="21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 spc="-25">
                <a:solidFill>
                  <a:srgbClr val="343740"/>
                </a:solidFill>
                <a:latin typeface="맑은 고딕"/>
                <a:cs typeface="맑은 고딕"/>
              </a:rPr>
              <a:t>용도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작성된</a:t>
            </a:r>
            <a:r>
              <a:rPr dirty="0" sz="2100" spc="-27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블로그</a:t>
            </a:r>
            <a:r>
              <a:rPr dirty="0" sz="2100" spc="-254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게시물</a:t>
            </a:r>
            <a:r>
              <a:rPr dirty="0" sz="2100" spc="-27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 spc="-20">
                <a:solidFill>
                  <a:srgbClr val="343740"/>
                </a:solidFill>
                <a:latin typeface="맑은 고딕"/>
                <a:cs typeface="맑은 고딕"/>
              </a:rPr>
              <a:t>내레이션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여러</a:t>
            </a:r>
            <a:r>
              <a:rPr dirty="0" sz="2100" spc="-26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언어로</a:t>
            </a:r>
            <a:r>
              <a:rPr dirty="0" sz="2100" spc="-27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음성</a:t>
            </a:r>
            <a:r>
              <a:rPr dirty="0" sz="2100" spc="-26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오디오</a:t>
            </a:r>
            <a:r>
              <a:rPr dirty="0" sz="2100" spc="-27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 spc="-25">
                <a:solidFill>
                  <a:srgbClr val="343740"/>
                </a:solidFill>
                <a:latin typeface="맑은 고딕"/>
                <a:cs typeface="맑은 고딕"/>
              </a:rPr>
              <a:t>생성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스트리밍을</a:t>
            </a:r>
            <a:r>
              <a:rPr dirty="0" sz="2100" spc="-26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사용하여</a:t>
            </a:r>
            <a:r>
              <a:rPr dirty="0" sz="2100" spc="-26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실시간</a:t>
            </a:r>
            <a:r>
              <a:rPr dirty="0" sz="2100" spc="-27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오디오</a:t>
            </a:r>
            <a:r>
              <a:rPr dirty="0" sz="2100" spc="-27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43740"/>
                </a:solidFill>
                <a:latin typeface="맑은 고딕"/>
                <a:cs typeface="맑은 고딕"/>
              </a:rPr>
              <a:t>출력</a:t>
            </a:r>
            <a:r>
              <a:rPr dirty="0" sz="2100" spc="-26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2100" spc="-25">
                <a:solidFill>
                  <a:srgbClr val="343740"/>
                </a:solidFill>
                <a:latin typeface="맑은 고딕"/>
                <a:cs typeface="맑은 고딕"/>
              </a:rPr>
              <a:t>제공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35"/>
              <a:t> </a:t>
            </a:r>
            <a:r>
              <a:rPr dirty="0"/>
              <a:t>105_Audio</a:t>
            </a:r>
            <a:r>
              <a:rPr dirty="0" spc="-30"/>
              <a:t> </a:t>
            </a:r>
            <a:r>
              <a:rPr dirty="0" spc="-25"/>
              <a:t>생성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494051"/>
            <a:ext cx="7446009" cy="2712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텍스트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오디오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출력으로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변환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오디오 데이터를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Base64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디코딩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후 파일로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저장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외부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오디오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Base64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인코딩하여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입력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모델이 오디오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처리하고,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텍스트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오디오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 </a:t>
            </a:r>
            <a:r>
              <a:rPr dirty="0" sz="2100" spc="-25">
                <a:latin typeface="맑은 고딕"/>
                <a:cs typeface="맑은 고딕"/>
              </a:rPr>
              <a:t>생성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오디오의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텍스트</a:t>
            </a:r>
            <a:r>
              <a:rPr dirty="0" sz="2100" spc="-10">
                <a:latin typeface="맑은 고딕"/>
                <a:cs typeface="맑은 고딕"/>
              </a:rPr>
              <a:t> 변환(Transcript)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출력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구조화된</a:t>
            </a:r>
            <a:r>
              <a:rPr dirty="0" spc="-130"/>
              <a:t> </a:t>
            </a:r>
            <a:r>
              <a:rPr dirty="0"/>
              <a:t>출력</a:t>
            </a:r>
            <a:r>
              <a:rPr dirty="0" spc="-95"/>
              <a:t> </a:t>
            </a:r>
            <a:r>
              <a:rPr dirty="0"/>
              <a:t>(Structured</a:t>
            </a:r>
            <a:r>
              <a:rPr dirty="0" spc="-85"/>
              <a:t> </a:t>
            </a:r>
            <a:r>
              <a:rPr dirty="0" spc="-10"/>
              <a:t>Outputs)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95054"/>
            <a:ext cx="8063865" cy="36315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JSON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스키마를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준수하는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응답을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보장</a:t>
            </a:r>
            <a:endParaRPr sz="1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2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구조화된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출력의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주요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이점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잘못된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형식의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응답을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수동으로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검증하거나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재시도할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필요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없음.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모델의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거부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응답을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프로그래밍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방식으로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감지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가능.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응답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형식을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일관되게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유지하기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위해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강한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문장을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사용할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필요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없음.</a:t>
            </a:r>
            <a:endParaRPr sz="19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구조화된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출력은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두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가지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방식으로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사용할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수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있습니다.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응답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형식(Response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Format)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함수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호출(Function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Calling)</a:t>
            </a:r>
            <a:endParaRPr sz="1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660" y="2488328"/>
            <a:ext cx="1826806" cy="388812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4985" y="3342690"/>
            <a:ext cx="1238250" cy="66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맑은 고딕"/>
                <a:cs typeface="맑은 고딕"/>
              </a:rPr>
              <a:t>Notebook</a:t>
            </a:r>
            <a:endParaRPr sz="21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2100" spc="-25" b="1">
                <a:latin typeface="맑은 고딕"/>
                <a:cs typeface="맑은 고딕"/>
              </a:rPr>
              <a:t>저장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4797" y="4761255"/>
            <a:ext cx="1277620" cy="66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맑은 고딕"/>
                <a:cs typeface="맑은 고딕"/>
              </a:rPr>
              <a:t>Notebook</a:t>
            </a:r>
            <a:endParaRPr sz="2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100" spc="-10" b="1">
                <a:latin typeface="맑은 고딕"/>
                <a:cs typeface="맑은 고딕"/>
              </a:rPr>
              <a:t>download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0213" y="1299514"/>
            <a:ext cx="3338829" cy="4006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50"/>
              <a:t>자주</a:t>
            </a:r>
            <a:r>
              <a:rPr dirty="0" sz="2450" spc="-20"/>
              <a:t> </a:t>
            </a:r>
            <a:r>
              <a:rPr dirty="0" sz="2450"/>
              <a:t>사용하는</a:t>
            </a:r>
            <a:r>
              <a:rPr dirty="0" sz="2450" spc="-25"/>
              <a:t> </a:t>
            </a:r>
            <a:r>
              <a:rPr dirty="0" sz="2450"/>
              <a:t>menu</a:t>
            </a:r>
            <a:r>
              <a:rPr dirty="0" sz="2450" spc="-15"/>
              <a:t> </a:t>
            </a:r>
            <a:r>
              <a:rPr dirty="0" sz="2450" spc="-50"/>
              <a:t>들</a:t>
            </a:r>
            <a:endParaRPr sz="2450"/>
          </a:p>
        </p:txBody>
      </p:sp>
      <p:sp>
        <p:nvSpPr>
          <p:cNvPr id="6" name="object 6" descr=""/>
          <p:cNvSpPr txBox="1"/>
          <p:nvPr/>
        </p:nvSpPr>
        <p:spPr>
          <a:xfrm>
            <a:off x="3669753" y="3346932"/>
            <a:ext cx="1096645" cy="66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맑은 고딕"/>
                <a:cs typeface="맑은 고딕"/>
              </a:rPr>
              <a:t>Cell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삭제</a:t>
            </a:r>
            <a:endParaRPr sz="2100">
              <a:latin typeface="맑은 고딕"/>
              <a:cs typeface="맑은 고딕"/>
            </a:endParaRPr>
          </a:p>
          <a:p>
            <a:pPr algn="ctr" marL="1270">
              <a:lnSpc>
                <a:spcPct val="100000"/>
              </a:lnSpc>
              <a:spcBef>
                <a:spcPts val="10"/>
              </a:spcBef>
            </a:pPr>
            <a:r>
              <a:rPr dirty="0" sz="2100" spc="-25" b="1">
                <a:latin typeface="맑은 고딕"/>
                <a:cs typeface="맑은 고딕"/>
              </a:rPr>
              <a:t>취소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708818" y="5372125"/>
            <a:ext cx="1000125" cy="66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맑은 고딕"/>
                <a:cs typeface="맑은 고딕"/>
              </a:rPr>
              <a:t>Find/</a:t>
            </a:r>
            <a:endParaRPr sz="21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2100" spc="-10" b="1">
                <a:latin typeface="맑은 고딕"/>
                <a:cs typeface="맑은 고딕"/>
              </a:rPr>
              <a:t>Replace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8928" y="1759280"/>
            <a:ext cx="1732419" cy="484370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376184" y="3612984"/>
            <a:ext cx="240665" cy="1534160"/>
            <a:chOff x="1376184" y="3612984"/>
            <a:chExt cx="240665" cy="153416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64" y="3612984"/>
              <a:ext cx="228358" cy="13403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184" y="5014315"/>
              <a:ext cx="228358" cy="132511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05540" y="3559670"/>
            <a:ext cx="226822" cy="13404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05540" y="5593118"/>
            <a:ext cx="226822" cy="13403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07755" y="3958478"/>
            <a:ext cx="1721764" cy="252611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85961" y="1578514"/>
            <a:ext cx="1714144" cy="2071021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6981938" y="1889162"/>
            <a:ext cx="1295400" cy="66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latin typeface="맑은 고딕"/>
                <a:cs typeface="맑은 고딕"/>
              </a:rPr>
              <a:t>Notebook</a:t>
            </a:r>
            <a:endParaRPr sz="2100">
              <a:latin typeface="맑은 고딕"/>
              <a:cs typeface="맑은 고딕"/>
            </a:endParaRPr>
          </a:p>
          <a:p>
            <a:pPr marL="310515">
              <a:lnSpc>
                <a:spcPct val="100000"/>
              </a:lnSpc>
              <a:spcBef>
                <a:spcPts val="10"/>
              </a:spcBef>
            </a:pPr>
            <a:r>
              <a:rPr dirty="0" sz="2100" spc="-10">
                <a:latin typeface="맑은 고딕"/>
                <a:cs typeface="맑은 고딕"/>
              </a:rPr>
              <a:t>restart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130630" y="5097043"/>
            <a:ext cx="10966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맑은 고딕"/>
                <a:cs typeface="맑은 고딕"/>
              </a:rPr>
              <a:t>Cell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실행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46491" y="2347226"/>
            <a:ext cx="226822" cy="13251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59140" y="5187950"/>
            <a:ext cx="226821" cy="134048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Pydantic</a:t>
            </a:r>
            <a:r>
              <a:rPr dirty="0" spc="-85"/>
              <a:t> </a:t>
            </a:r>
            <a:r>
              <a:rPr dirty="0" spc="-25"/>
              <a:t>활용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2799"/>
            <a:ext cx="8779510" cy="347726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데이터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검증 및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설정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관리를 도와주는 </a:t>
            </a:r>
            <a:r>
              <a:rPr dirty="0" sz="1750" spc="-10">
                <a:latin typeface="맑은 고딕"/>
                <a:cs typeface="맑은 고딕"/>
              </a:rPr>
              <a:t>라이브러리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JSON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데이터를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Python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객체로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변환하는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 </a:t>
            </a:r>
            <a:r>
              <a:rPr dirty="0" sz="1750" spc="-25">
                <a:latin typeface="맑은 고딕"/>
                <a:cs typeface="맑은 고딕"/>
              </a:rPr>
              <a:t>유용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Pydantic.BaseModel의</a:t>
            </a:r>
            <a:r>
              <a:rPr dirty="0" sz="1750" spc="-7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역할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데이터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유효성 검사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-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입력값이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올바른 형식인지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확인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자동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JSON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변환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-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객체를 JSON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형식으로 </a:t>
            </a:r>
            <a:r>
              <a:rPr dirty="0" sz="1750" spc="-10">
                <a:latin typeface="맑은 고딕"/>
                <a:cs typeface="맑은 고딕"/>
              </a:rPr>
              <a:t>직렬화(Serialization)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간결한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코드 -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복잡한 데이터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처리를 쉽게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구현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가능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동작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방식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OpenAI의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ChatCompletion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API에서</a:t>
            </a:r>
            <a:r>
              <a:rPr dirty="0" sz="1750" spc="-4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구조화된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출력(Structured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Outputs)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기능</a:t>
            </a:r>
            <a:r>
              <a:rPr dirty="0" sz="1750" spc="-4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사용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 spc="-10">
                <a:latin typeface="맑은 고딕"/>
                <a:cs typeface="맑은 고딕"/>
              </a:rPr>
              <a:t>GPT-</a:t>
            </a:r>
            <a:r>
              <a:rPr dirty="0" sz="1750">
                <a:latin typeface="맑은 고딕"/>
                <a:cs typeface="맑은 고딕"/>
              </a:rPr>
              <a:t>4o는</a:t>
            </a:r>
            <a:r>
              <a:rPr dirty="0" sz="1750" spc="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JSON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형식의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응답을 생성하도록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유도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Python의</a:t>
            </a:r>
            <a:r>
              <a:rPr dirty="0" sz="1750" spc="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pydantic은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JSON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데이터를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Python</a:t>
            </a:r>
            <a:r>
              <a:rPr dirty="0" sz="1750" spc="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객체로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변환하고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검증하는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역할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6585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05"/>
              </a:spcBef>
            </a:pPr>
            <a:r>
              <a:rPr dirty="0" sz="3500"/>
              <a:t>실습:</a:t>
            </a:r>
            <a:r>
              <a:rPr dirty="0" sz="3500" spc="-50"/>
              <a:t> </a:t>
            </a:r>
            <a:r>
              <a:rPr dirty="0" sz="3500"/>
              <a:t>110_구조화된</a:t>
            </a:r>
            <a:r>
              <a:rPr dirty="0" sz="3500" spc="-65"/>
              <a:t> </a:t>
            </a:r>
            <a:r>
              <a:rPr dirty="0" sz="3500"/>
              <a:t>출력</a:t>
            </a:r>
            <a:r>
              <a:rPr dirty="0" sz="3500" spc="-50"/>
              <a:t> </a:t>
            </a:r>
            <a:r>
              <a:rPr dirty="0" sz="3500"/>
              <a:t>(Structured</a:t>
            </a:r>
            <a:r>
              <a:rPr dirty="0" sz="3500" spc="-55"/>
              <a:t> </a:t>
            </a:r>
            <a:r>
              <a:rPr dirty="0" sz="3500" spc="-10"/>
              <a:t>Outputs)</a:t>
            </a:r>
            <a:endParaRPr sz="3500"/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494051"/>
            <a:ext cx="7478395" cy="2121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pydantic.BaseModel을</a:t>
            </a:r>
            <a:r>
              <a:rPr dirty="0" sz="2100" spc="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사용한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JSON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스키마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정의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체인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오브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소트(Chain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of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Thought,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COT)</a:t>
            </a:r>
            <a:r>
              <a:rPr dirty="0" sz="2100" spc="-4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기반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수학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문제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풀이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PDF에서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텍스트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추출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 연구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논문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데이터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구조화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구조화된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활용한 콘텐츠 심사(Content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Compliance)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함수</a:t>
            </a:r>
            <a:r>
              <a:rPr dirty="0" spc="-30"/>
              <a:t> </a:t>
            </a:r>
            <a:r>
              <a:rPr dirty="0"/>
              <a:t>호출</a:t>
            </a:r>
            <a:r>
              <a:rPr dirty="0" spc="-30"/>
              <a:t> </a:t>
            </a:r>
            <a:r>
              <a:rPr dirty="0"/>
              <a:t>(Function</a:t>
            </a:r>
            <a:r>
              <a:rPr dirty="0" spc="-20"/>
              <a:t> </a:t>
            </a:r>
            <a:r>
              <a:rPr dirty="0" spc="-10"/>
              <a:t>Calling)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69172"/>
            <a:ext cx="8864600" cy="306768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13360" marR="5080" indent="-201295">
              <a:lnSpc>
                <a:spcPts val="1900"/>
              </a:lnSpc>
              <a:spcBef>
                <a:spcPts val="3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OpenAI 모델이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사용자 코드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또는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외부 서비스와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상호 작용할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있도록 지원하는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기능. </a:t>
            </a:r>
            <a:r>
              <a:rPr dirty="0" sz="1750">
                <a:latin typeface="맑은 고딕"/>
                <a:cs typeface="맑은 고딕"/>
              </a:rPr>
              <a:t>주요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기능은 다음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0">
                <a:latin typeface="맑은 고딕"/>
                <a:cs typeface="맑은 고딕"/>
              </a:rPr>
              <a:t>두가지.</a:t>
            </a:r>
            <a:endParaRPr sz="17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8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데이터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검색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RAG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기법을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활용하여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지식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기반에서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데이터를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검색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API를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호출하여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실시간 데이터를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가져올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있음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(예: 현재 날씨,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주식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가격 </a:t>
            </a:r>
            <a:r>
              <a:rPr dirty="0" sz="1750" spc="-25">
                <a:latin typeface="맑은 고딕"/>
                <a:cs typeface="맑은 고딕"/>
              </a:rPr>
              <a:t>등)</a:t>
            </a:r>
            <a:endParaRPr sz="175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16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액션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수행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예)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DB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update, API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호출, UI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변경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50">
                <a:latin typeface="맑은 고딕"/>
                <a:cs typeface="맑은 고딕"/>
              </a:rPr>
              <a:t>등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대화형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AI 에이전트가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특정 작업을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실행할 때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활용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2743" y="954271"/>
            <a:ext cx="3533775" cy="5672455"/>
            <a:chOff x="612743" y="954271"/>
            <a:chExt cx="3533775" cy="56724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022" y="955040"/>
              <a:ext cx="3528771" cy="56662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16546" y="958075"/>
              <a:ext cx="3526154" cy="5664835"/>
            </a:xfrm>
            <a:custGeom>
              <a:avLst/>
              <a:gdLst/>
              <a:ahLst/>
              <a:cxnLst/>
              <a:rect l="l" t="t" r="r" b="b"/>
              <a:pathLst>
                <a:path w="3526154" h="5664834">
                  <a:moveTo>
                    <a:pt x="0" y="0"/>
                  </a:moveTo>
                  <a:lnTo>
                    <a:pt x="3525723" y="0"/>
                  </a:lnTo>
                  <a:lnTo>
                    <a:pt x="3525723" y="5664720"/>
                  </a:lnTo>
                  <a:lnTo>
                    <a:pt x="0" y="5664720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4790033" y="2135035"/>
            <a:ext cx="5006975" cy="2751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12420" algn="l"/>
                <a:tab pos="313055" algn="l"/>
              </a:tabLst>
            </a:pPr>
            <a:r>
              <a:rPr dirty="0" sz="2100">
                <a:latin typeface="맑은 고딕"/>
                <a:cs typeface="맑은 고딕"/>
              </a:rPr>
              <a:t>함수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호출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단계</a:t>
            </a:r>
            <a:endParaRPr sz="2100">
              <a:latin typeface="맑은 고딕"/>
              <a:cs typeface="맑은 고딕"/>
            </a:endParaRPr>
          </a:p>
          <a:p>
            <a:pPr marL="312420" indent="-300355">
              <a:lnSpc>
                <a:spcPct val="100000"/>
              </a:lnSpc>
              <a:spcBef>
                <a:spcPts val="1925"/>
              </a:spcBef>
              <a:buAutoNum type="arabicParenBoth"/>
              <a:tabLst>
                <a:tab pos="313055" algn="l"/>
              </a:tabLst>
            </a:pPr>
            <a:r>
              <a:rPr dirty="0" sz="1550">
                <a:latin typeface="맑은 고딕"/>
                <a:cs typeface="맑은 고딕"/>
              </a:rPr>
              <a:t>함수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정보와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함께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LLM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모델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호출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"/>
              <a:buAutoNum type="arabicParenBoth"/>
            </a:pPr>
            <a:endParaRPr sz="1050">
              <a:latin typeface="맑은 고딕"/>
              <a:cs typeface="맑은 고딕"/>
            </a:endParaRPr>
          </a:p>
          <a:p>
            <a:pPr marL="312420" indent="-300355">
              <a:lnSpc>
                <a:spcPct val="100000"/>
              </a:lnSpc>
              <a:buAutoNum type="arabicParenBoth"/>
              <a:tabLst>
                <a:tab pos="313055" algn="l"/>
              </a:tabLst>
            </a:pPr>
            <a:r>
              <a:rPr dirty="0" sz="1550">
                <a:latin typeface="맑은 고딕"/>
                <a:cs typeface="맑은 고딕"/>
              </a:rPr>
              <a:t>모델이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함수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호출을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결정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–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함수명과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argument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반환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"/>
              <a:buAutoNum type="arabicParenBoth"/>
            </a:pPr>
            <a:endParaRPr sz="1050">
              <a:latin typeface="맑은 고딕"/>
              <a:cs typeface="맑은 고딕"/>
            </a:endParaRPr>
          </a:p>
          <a:p>
            <a:pPr marL="312420" indent="-300355">
              <a:lnSpc>
                <a:spcPct val="100000"/>
              </a:lnSpc>
              <a:spcBef>
                <a:spcPts val="5"/>
              </a:spcBef>
              <a:buAutoNum type="arabicParenBoth"/>
              <a:tabLst>
                <a:tab pos="313055" algn="l"/>
                <a:tab pos="3990340" algn="l"/>
              </a:tabLst>
            </a:pPr>
            <a:r>
              <a:rPr dirty="0" sz="1550">
                <a:latin typeface="맑은 고딕"/>
                <a:cs typeface="맑은 고딕"/>
              </a:rPr>
              <a:t>함수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호출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–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모델이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만들어준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argument</a:t>
            </a:r>
            <a:r>
              <a:rPr dirty="0" sz="1550">
                <a:latin typeface="맑은 고딕"/>
                <a:cs typeface="맑은 고딕"/>
              </a:rPr>
              <a:t>	</a:t>
            </a:r>
            <a:r>
              <a:rPr dirty="0" sz="1550" spc="-25">
                <a:latin typeface="맑은 고딕"/>
                <a:cs typeface="맑은 고딕"/>
              </a:rPr>
              <a:t>이용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"/>
              <a:buAutoNum type="arabicParenBoth"/>
            </a:pPr>
            <a:endParaRPr sz="1050">
              <a:latin typeface="맑은 고딕"/>
              <a:cs typeface="맑은 고딕"/>
            </a:endParaRPr>
          </a:p>
          <a:p>
            <a:pPr marL="312420" indent="-300355">
              <a:lnSpc>
                <a:spcPct val="100000"/>
              </a:lnSpc>
              <a:buAutoNum type="arabicParenBoth"/>
              <a:tabLst>
                <a:tab pos="313055" algn="l"/>
              </a:tabLst>
            </a:pPr>
            <a:r>
              <a:rPr dirty="0" sz="1550">
                <a:latin typeface="맑은 고딕"/>
                <a:cs typeface="맑은 고딕"/>
              </a:rPr>
              <a:t>함수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호출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결과를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모델에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제공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"/>
              <a:buAutoNum type="arabicParenBoth"/>
            </a:pPr>
            <a:endParaRPr sz="1050">
              <a:latin typeface="맑은 고딕"/>
              <a:cs typeface="맑은 고딕"/>
            </a:endParaRPr>
          </a:p>
          <a:p>
            <a:pPr marL="312420" indent="-300355">
              <a:lnSpc>
                <a:spcPct val="100000"/>
              </a:lnSpc>
              <a:spcBef>
                <a:spcPts val="5"/>
              </a:spcBef>
              <a:buAutoNum type="arabicParenBoth"/>
              <a:tabLst>
                <a:tab pos="313055" algn="l"/>
              </a:tabLst>
            </a:pPr>
            <a:r>
              <a:rPr dirty="0" sz="1550">
                <a:latin typeface="맑은 고딕"/>
                <a:cs typeface="맑은 고딕"/>
              </a:rPr>
              <a:t>모델이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최종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응답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생성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45"/>
              <a:t> </a:t>
            </a:r>
            <a:r>
              <a:rPr dirty="0"/>
              <a:t>120_함수</a:t>
            </a:r>
            <a:r>
              <a:rPr dirty="0" spc="-30"/>
              <a:t> </a:t>
            </a:r>
            <a:r>
              <a:rPr dirty="0" spc="-25"/>
              <a:t>호출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164220"/>
            <a:ext cx="5697855" cy="261683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기본적인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정보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조회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함수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구현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사용자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요청을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처리할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함수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호출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설정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(`tools`)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API를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통해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함수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호출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요청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응답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처리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함수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호출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후 JSON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파싱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실제 함수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실행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모델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재호출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 응답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요약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실시간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날씨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데이터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가져오기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(`get_weather`)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8766" y="2982836"/>
            <a:ext cx="1560195" cy="826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 spc="-580"/>
              <a:t>T</a:t>
            </a:r>
            <a:r>
              <a:rPr dirty="0" sz="5250"/>
              <a:t>oo</a:t>
            </a:r>
            <a:r>
              <a:rPr dirty="0" sz="5250" spc="5"/>
              <a:t>ls</a:t>
            </a:r>
            <a:endParaRPr sz="525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Web</a:t>
            </a:r>
            <a:r>
              <a:rPr dirty="0" spc="-120"/>
              <a:t> </a:t>
            </a:r>
            <a:r>
              <a:rPr dirty="0"/>
              <a:t>Search</a:t>
            </a:r>
            <a:r>
              <a:rPr dirty="0" spc="-105"/>
              <a:t> </a:t>
            </a:r>
            <a:r>
              <a:rPr dirty="0" spc="-10"/>
              <a:t>(웹검색)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1275"/>
            <a:ext cx="9085580" cy="388239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1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최신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정보를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찾기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위해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모델이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웹을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검색하도록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허용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45">
                <a:latin typeface="Times New Roman"/>
                <a:cs typeface="Times New Roman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출처가</a:t>
            </a:r>
            <a:r>
              <a:rPr dirty="0" sz="1900" spc="45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명시된</a:t>
            </a:r>
            <a:r>
              <a:rPr dirty="0" sz="1900" spc="25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답변</a:t>
            </a:r>
            <a:r>
              <a:rPr dirty="0" sz="1900" spc="40" b="1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제공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9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OpenAI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모델에서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제공되는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웹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검색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유형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세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가지</a:t>
            </a:r>
            <a:endParaRPr sz="1900">
              <a:latin typeface="맑은 고딕"/>
              <a:cs typeface="맑은 고딕"/>
            </a:endParaRPr>
          </a:p>
          <a:p>
            <a:pPr lvl="1" marL="651510" indent="-239395">
              <a:lnSpc>
                <a:spcPct val="100000"/>
              </a:lnSpc>
              <a:spcBef>
                <a:spcPts val="470"/>
              </a:spcBef>
              <a:buAutoNum type="arabicPeriod"/>
              <a:tabLst>
                <a:tab pos="652145" algn="l"/>
              </a:tabLst>
            </a:pPr>
            <a:r>
              <a:rPr dirty="0" sz="1550" b="1">
                <a:latin typeface="맑은 고딕"/>
                <a:cs typeface="맑은 고딕"/>
              </a:rPr>
              <a:t>비-추론</a:t>
            </a:r>
            <a:r>
              <a:rPr dirty="0" sz="1550" spc="75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웹</a:t>
            </a:r>
            <a:r>
              <a:rPr dirty="0" sz="1550" spc="85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검색</a:t>
            </a:r>
            <a:r>
              <a:rPr dirty="0" sz="1550" spc="85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(Non-reasoning</a:t>
            </a:r>
            <a:r>
              <a:rPr dirty="0" sz="1550" spc="85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web</a:t>
            </a:r>
            <a:r>
              <a:rPr dirty="0" sz="1550" spc="80" b="1">
                <a:latin typeface="맑은 고딕"/>
                <a:cs typeface="맑은 고딕"/>
              </a:rPr>
              <a:t> </a:t>
            </a:r>
            <a:r>
              <a:rPr dirty="0" sz="1550" spc="-10" b="1">
                <a:latin typeface="맑은 고딕"/>
                <a:cs typeface="맑은 고딕"/>
              </a:rPr>
              <a:t>search)</a:t>
            </a:r>
            <a:endParaRPr sz="1550">
              <a:latin typeface="맑은 고딕"/>
              <a:cs typeface="맑은 고딕"/>
            </a:endParaRPr>
          </a:p>
          <a:p>
            <a:pPr lvl="2" marL="1014094" indent="-201295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1014094" algn="l"/>
                <a:tab pos="1014730" algn="l"/>
              </a:tabLst>
            </a:pPr>
            <a:r>
              <a:rPr dirty="0" sz="1400">
                <a:latin typeface="맑은 고딕"/>
                <a:cs typeface="맑은 고딕"/>
              </a:rPr>
              <a:t>사용자의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질의를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웹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검색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도구에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그대로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전달하고,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검색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도구의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응답을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거의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그대로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 spc="-25">
                <a:latin typeface="맑은 고딕"/>
                <a:cs typeface="맑은 고딕"/>
              </a:rPr>
              <a:t>전달</a:t>
            </a:r>
            <a:endParaRPr sz="1400">
              <a:latin typeface="맑은 고딕"/>
              <a:cs typeface="맑은 고딕"/>
            </a:endParaRPr>
          </a:p>
          <a:p>
            <a:pPr lvl="2" marL="1014094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1014094" algn="l"/>
                <a:tab pos="1014730" algn="l"/>
              </a:tabLst>
            </a:pPr>
            <a:r>
              <a:rPr dirty="0" sz="1400" b="1">
                <a:latin typeface="맑은 고딕"/>
                <a:cs typeface="맑은 고딕"/>
              </a:rPr>
              <a:t>빠르며</a:t>
            </a:r>
            <a:r>
              <a:rPr dirty="0" sz="1400" spc="-25" b="1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간단한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조회(퀵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룩업)에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25">
                <a:latin typeface="맑은 고딕"/>
                <a:cs typeface="맑은 고딕"/>
              </a:rPr>
              <a:t>적합</a:t>
            </a:r>
            <a:endParaRPr sz="1400">
              <a:latin typeface="맑은 고딕"/>
              <a:cs typeface="맑은 고딕"/>
            </a:endParaRPr>
          </a:p>
          <a:p>
            <a:pPr lvl="1" marL="651510" indent="-239395">
              <a:lnSpc>
                <a:spcPct val="100000"/>
              </a:lnSpc>
              <a:spcBef>
                <a:spcPts val="464"/>
              </a:spcBef>
              <a:buAutoNum type="arabicPeriod"/>
              <a:tabLst>
                <a:tab pos="652145" algn="l"/>
              </a:tabLst>
            </a:pPr>
            <a:r>
              <a:rPr dirty="0" sz="1550" b="1">
                <a:latin typeface="맑은 고딕"/>
                <a:cs typeface="맑은 고딕"/>
              </a:rPr>
              <a:t>추론형</a:t>
            </a:r>
            <a:r>
              <a:rPr dirty="0" sz="1550" spc="75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에이전틱</a:t>
            </a:r>
            <a:r>
              <a:rPr dirty="0" sz="1550" spc="75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검색</a:t>
            </a:r>
            <a:r>
              <a:rPr dirty="0" sz="1550" spc="85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(Agentic</a:t>
            </a:r>
            <a:r>
              <a:rPr dirty="0" sz="1550" spc="80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search</a:t>
            </a:r>
            <a:r>
              <a:rPr dirty="0" sz="1550" spc="85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with</a:t>
            </a:r>
            <a:r>
              <a:rPr dirty="0" sz="1550" spc="100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reasoning</a:t>
            </a:r>
            <a:r>
              <a:rPr dirty="0" sz="1550" spc="90" b="1">
                <a:latin typeface="맑은 고딕"/>
                <a:cs typeface="맑은 고딕"/>
              </a:rPr>
              <a:t> </a:t>
            </a:r>
            <a:r>
              <a:rPr dirty="0" sz="1550" spc="-10" b="1">
                <a:latin typeface="맑은 고딕"/>
                <a:cs typeface="맑은 고딕"/>
              </a:rPr>
              <a:t>models)</a:t>
            </a:r>
            <a:endParaRPr sz="1550">
              <a:latin typeface="맑은 고딕"/>
              <a:cs typeface="맑은 고딕"/>
            </a:endParaRPr>
          </a:p>
          <a:p>
            <a:pPr lvl="2" marL="1014094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1014094" algn="l"/>
                <a:tab pos="1014730" algn="l"/>
              </a:tabLst>
            </a:pPr>
            <a:r>
              <a:rPr dirty="0" sz="1400">
                <a:latin typeface="맑은 고딕"/>
                <a:cs typeface="맑은 고딕"/>
              </a:rPr>
              <a:t>모델이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검색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과정을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능동적으로</a:t>
            </a:r>
            <a:r>
              <a:rPr dirty="0" sz="1400" spc="-10" b="1">
                <a:latin typeface="맑은 고딕"/>
                <a:cs typeface="맑은 고딕"/>
              </a:rPr>
              <a:t> </a:t>
            </a:r>
            <a:r>
              <a:rPr dirty="0" sz="1400" spc="-25" b="1">
                <a:latin typeface="맑은 고딕"/>
                <a:cs typeface="맑은 고딕"/>
              </a:rPr>
              <a:t>관리</a:t>
            </a:r>
            <a:r>
              <a:rPr dirty="0" sz="1400" spc="-25">
                <a:latin typeface="맑은 고딕"/>
                <a:cs typeface="맑은 고딕"/>
              </a:rPr>
              <a:t>.</a:t>
            </a:r>
            <a:endParaRPr sz="1400">
              <a:latin typeface="맑은 고딕"/>
              <a:cs typeface="맑은 고딕"/>
            </a:endParaRPr>
          </a:p>
          <a:p>
            <a:pPr lvl="2" marL="1014094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1014094" algn="l"/>
                <a:tab pos="1014730" algn="l"/>
              </a:tabLst>
            </a:pPr>
            <a:r>
              <a:rPr dirty="0" sz="1400">
                <a:latin typeface="맑은 고딕"/>
                <a:cs typeface="맑은 고딕"/>
              </a:rPr>
              <a:t>체인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오브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소트의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일부로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웹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검색을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수행하고,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결과를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분석하며,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추가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검색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여부를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스스로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25">
                <a:latin typeface="맑은 고딕"/>
                <a:cs typeface="맑은 고딕"/>
              </a:rPr>
              <a:t>결정.</a:t>
            </a:r>
            <a:endParaRPr sz="1400">
              <a:latin typeface="맑은 고딕"/>
              <a:cs typeface="맑은 고딕"/>
            </a:endParaRPr>
          </a:p>
          <a:p>
            <a:pPr lvl="2" marL="1014094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1014094" algn="l"/>
                <a:tab pos="1014730" algn="l"/>
              </a:tabLst>
            </a:pPr>
            <a:r>
              <a:rPr dirty="0" sz="1400">
                <a:latin typeface="맑은 고딕"/>
                <a:cs typeface="맑은 고딕"/>
              </a:rPr>
              <a:t>유연성이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높아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복잡한</a:t>
            </a:r>
            <a:r>
              <a:rPr dirty="0" sz="1400" spc="-2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워크플로</a:t>
            </a:r>
            <a:r>
              <a:rPr dirty="0" sz="1400">
                <a:latin typeface="맑은 고딕"/>
                <a:cs typeface="맑은 고딕"/>
              </a:rPr>
              <a:t>에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적합하지만,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빠른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조회보다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시간이</a:t>
            </a:r>
            <a:r>
              <a:rPr dirty="0" sz="1400" spc="-1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더</a:t>
            </a:r>
            <a:r>
              <a:rPr dirty="0" sz="1400" spc="-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오래</a:t>
            </a:r>
            <a:r>
              <a:rPr dirty="0" sz="1400" spc="-5" b="1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걸립니다</a:t>
            </a:r>
            <a:r>
              <a:rPr dirty="0" sz="1200" spc="-10">
                <a:latin typeface="맑은 고딕"/>
                <a:cs typeface="맑은 고딕"/>
              </a:rPr>
              <a:t>.</a:t>
            </a:r>
            <a:endParaRPr sz="1200">
              <a:latin typeface="맑은 고딕"/>
              <a:cs typeface="맑은 고딕"/>
            </a:endParaRPr>
          </a:p>
          <a:p>
            <a:pPr lvl="1" marL="651510" indent="-239395">
              <a:lnSpc>
                <a:spcPct val="100000"/>
              </a:lnSpc>
              <a:spcBef>
                <a:spcPts val="464"/>
              </a:spcBef>
              <a:buAutoNum type="arabicPeriod"/>
              <a:tabLst>
                <a:tab pos="652145" algn="l"/>
              </a:tabLst>
            </a:pPr>
            <a:r>
              <a:rPr dirty="0" sz="1550" b="1">
                <a:latin typeface="맑은 고딕"/>
                <a:cs typeface="맑은 고딕"/>
              </a:rPr>
              <a:t>딥</a:t>
            </a:r>
            <a:r>
              <a:rPr dirty="0" sz="1550" spc="70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리서치</a:t>
            </a:r>
            <a:r>
              <a:rPr dirty="0" sz="1550" spc="50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(Deep</a:t>
            </a:r>
            <a:r>
              <a:rPr dirty="0" sz="1550" spc="55" b="1">
                <a:latin typeface="맑은 고딕"/>
                <a:cs typeface="맑은 고딕"/>
              </a:rPr>
              <a:t> </a:t>
            </a:r>
            <a:r>
              <a:rPr dirty="0" sz="1550" spc="-10" b="1">
                <a:latin typeface="맑은 고딕"/>
                <a:cs typeface="맑은 고딕"/>
              </a:rPr>
              <a:t>research)</a:t>
            </a:r>
            <a:endParaRPr sz="1550">
              <a:latin typeface="맑은 고딕"/>
              <a:cs typeface="맑은 고딕"/>
            </a:endParaRPr>
          </a:p>
          <a:p>
            <a:pPr lvl="2" marL="1014094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1014094" algn="l"/>
                <a:tab pos="1014730" algn="l"/>
              </a:tabLst>
            </a:pPr>
            <a:r>
              <a:rPr dirty="0" sz="1400">
                <a:latin typeface="맑은 고딕"/>
                <a:cs typeface="맑은 고딕"/>
              </a:rPr>
              <a:t>추론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모델이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주도하는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전문적이고</a:t>
            </a:r>
            <a:r>
              <a:rPr dirty="0" sz="1400" spc="-1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심층적인</a:t>
            </a:r>
            <a:r>
              <a:rPr dirty="0" sz="1400" spc="-2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조사</a:t>
            </a:r>
            <a:r>
              <a:rPr dirty="0" sz="1400" spc="-5" b="1">
                <a:latin typeface="맑은 고딕"/>
                <a:cs typeface="맑은 고딕"/>
              </a:rPr>
              <a:t> </a:t>
            </a:r>
            <a:r>
              <a:rPr dirty="0" sz="1400" spc="-25">
                <a:latin typeface="맑은 고딕"/>
                <a:cs typeface="맑은 고딕"/>
              </a:rPr>
              <a:t>방식.</a:t>
            </a:r>
            <a:endParaRPr sz="1400">
              <a:latin typeface="맑은 고딕"/>
              <a:cs typeface="맑은 고딕"/>
            </a:endParaRPr>
          </a:p>
          <a:p>
            <a:pPr lvl="2" marL="1014094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1014094" algn="l"/>
                <a:tab pos="1014730" algn="l"/>
              </a:tabLst>
            </a:pPr>
            <a:r>
              <a:rPr dirty="0" sz="1400">
                <a:latin typeface="맑은 고딕"/>
                <a:cs typeface="맑은 고딕"/>
              </a:rPr>
              <a:t>체인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오브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소트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내에서</a:t>
            </a:r>
            <a:r>
              <a:rPr dirty="0" sz="1400" spc="-2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웹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검색을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수행하며,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때로는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수백</a:t>
            </a:r>
            <a:r>
              <a:rPr dirty="0" sz="1400" spc="-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개의</a:t>
            </a:r>
            <a:r>
              <a:rPr dirty="0" sz="1400" spc="-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출처</a:t>
            </a:r>
            <a:r>
              <a:rPr dirty="0" sz="1400">
                <a:latin typeface="맑은 고딕"/>
                <a:cs typeface="맑은 고딕"/>
              </a:rPr>
              <a:t>를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 spc="-25">
                <a:latin typeface="맑은 고딕"/>
                <a:cs typeface="맑은 고딕"/>
              </a:rPr>
              <a:t>참조.</a:t>
            </a:r>
            <a:endParaRPr sz="1400">
              <a:latin typeface="맑은 고딕"/>
              <a:cs typeface="맑은 고딕"/>
            </a:endParaRPr>
          </a:p>
          <a:p>
            <a:pPr lvl="2" marL="1014094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1014094" algn="l"/>
                <a:tab pos="1014730" algn="l"/>
              </a:tabLst>
            </a:pPr>
            <a:r>
              <a:rPr dirty="0" sz="1400" b="1">
                <a:latin typeface="맑은 고딕"/>
                <a:cs typeface="맑은 고딕"/>
              </a:rPr>
              <a:t>수</a:t>
            </a:r>
            <a:r>
              <a:rPr dirty="0" sz="1400" spc="-2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분</a:t>
            </a:r>
            <a:r>
              <a:rPr dirty="0" sz="1400">
                <a:latin typeface="맑은 고딕"/>
                <a:cs typeface="맑은 고딕"/>
              </a:rPr>
              <a:t>이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걸릴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수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있어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백그라운드</a:t>
            </a:r>
            <a:r>
              <a:rPr dirty="0" sz="1400" spc="-3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모드</a:t>
            </a:r>
            <a:r>
              <a:rPr dirty="0" sz="1400">
                <a:latin typeface="맑은 고딕"/>
                <a:cs typeface="맑은 고딕"/>
              </a:rPr>
              <a:t>와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함께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사용하는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것이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좋습니다.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95"/>
              <a:t> </a:t>
            </a:r>
            <a:r>
              <a:rPr dirty="0"/>
              <a:t>201_Web</a:t>
            </a:r>
            <a:r>
              <a:rPr dirty="0" spc="-70"/>
              <a:t> </a:t>
            </a:r>
            <a:r>
              <a:rPr dirty="0" spc="-10"/>
              <a:t>Search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2507"/>
            <a:ext cx="8905875" cy="305054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tools=[{“type”:</a:t>
            </a:r>
            <a:r>
              <a:rPr dirty="0" sz="2100" spc="-10">
                <a:latin typeface="맑은 고딕"/>
                <a:cs typeface="맑은 고딕"/>
              </a:rPr>
              <a:t> “web_search”}]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reasoning={“effort: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6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“low”/”medium”/”high”}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domain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filtering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특정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도메인만을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대상으로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결과를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제한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filters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매개변수를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사용하여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허용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도메인(allow-</a:t>
            </a:r>
            <a:r>
              <a:rPr dirty="0" sz="2100">
                <a:latin typeface="맑은 고딕"/>
                <a:cs typeface="맑은 고딕"/>
              </a:rPr>
              <a:t>list)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을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지정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웹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중에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조회된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URL을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보려면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sources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필드를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사용</a:t>
            </a:r>
            <a:endParaRPr sz="2100">
              <a:latin typeface="맑은 고딕"/>
              <a:cs typeface="맑은 고딕"/>
            </a:endParaRPr>
          </a:p>
          <a:p>
            <a:pPr lvl="1" marL="613410" marR="5080" indent="-201295">
              <a:lnSpc>
                <a:spcPts val="2270"/>
              </a:lnSpc>
              <a:spcBef>
                <a:spcPts val="47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지역을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기준으로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결과를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좁히려면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국가,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도시,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지역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및/또는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시간 </a:t>
            </a:r>
            <a:r>
              <a:rPr dirty="0" sz="2100">
                <a:latin typeface="맑은 고딕"/>
                <a:cs typeface="맑은 고딕"/>
              </a:rPr>
              <a:t>대를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사용하여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대략적인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위치를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지정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코드</a:t>
            </a:r>
            <a:r>
              <a:rPr dirty="0" spc="-35"/>
              <a:t> </a:t>
            </a:r>
            <a:r>
              <a:rPr dirty="0"/>
              <a:t>인터프리터</a:t>
            </a:r>
            <a:r>
              <a:rPr dirty="0" spc="-50"/>
              <a:t> </a:t>
            </a:r>
            <a:r>
              <a:rPr dirty="0"/>
              <a:t>(Code</a:t>
            </a:r>
            <a:r>
              <a:rPr dirty="0" spc="-30"/>
              <a:t> </a:t>
            </a:r>
            <a:r>
              <a:rPr dirty="0" spc="-10"/>
              <a:t>Interpreter)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174094"/>
            <a:ext cx="8870950" cy="418211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모델이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샌드박스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환경에서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Python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코드를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작성하고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실행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다양한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 및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형식이 포함된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파일 </a:t>
            </a:r>
            <a:r>
              <a:rPr dirty="0" sz="1750" spc="-25">
                <a:latin typeface="맑은 고딕"/>
                <a:cs typeface="맑은 고딕"/>
              </a:rPr>
              <a:t>처리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데이터와 그래프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이미지가 포함된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파일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생성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문제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해결을 위해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반복적으로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코드를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작성하고 </a:t>
            </a:r>
            <a:r>
              <a:rPr dirty="0" sz="1750" spc="-25">
                <a:latin typeface="맑은 고딕"/>
                <a:cs typeface="맑은 고딕"/>
              </a:rPr>
              <a:t>실행</a:t>
            </a:r>
            <a:endParaRPr sz="175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10400"/>
              </a:lnSpc>
              <a:spcBef>
                <a:spcPts val="82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컨테이너는 모델이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Python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코드를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실행할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 있는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완전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격리된(sandbox) </a:t>
            </a:r>
            <a:r>
              <a:rPr dirty="0" sz="2100">
                <a:latin typeface="맑은 고딕"/>
                <a:cs typeface="맑은 고딕"/>
              </a:rPr>
              <a:t>가상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머신(VM)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코드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해석기의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역할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수학문제 </a:t>
            </a:r>
            <a:r>
              <a:rPr dirty="0" sz="1750" spc="-25">
                <a:latin typeface="맑은 고딕"/>
                <a:cs typeface="맑은 고딕"/>
              </a:rPr>
              <a:t>해결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데이터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분석 및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시각화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파일</a:t>
            </a:r>
            <a:r>
              <a:rPr dirty="0" sz="1750" spc="-5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처리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(csv,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excel,</a:t>
            </a:r>
            <a:r>
              <a:rPr dirty="0" sz="1750" spc="-4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json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등)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문자열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및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처리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45"/>
              <a:t> </a:t>
            </a:r>
            <a:r>
              <a:rPr dirty="0"/>
              <a:t>202_Code</a:t>
            </a:r>
            <a:r>
              <a:rPr dirty="0" spc="-20"/>
              <a:t> </a:t>
            </a:r>
            <a:r>
              <a:rPr dirty="0" spc="-10"/>
              <a:t>Interpreter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494051"/>
            <a:ext cx="6553834" cy="2712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Code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Interpreter</a:t>
            </a:r>
            <a:r>
              <a:rPr dirty="0" sz="2100" spc="-4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실행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환경(Container)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생성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모델에게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Python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코드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실행(Code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Interpreter)을 </a:t>
            </a:r>
            <a:r>
              <a:rPr dirty="0" sz="2100" spc="-25">
                <a:latin typeface="맑은 고딕"/>
                <a:cs typeface="맑은 고딕"/>
              </a:rPr>
              <a:t>요청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업로드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로컬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→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OpenAI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스토리지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응답의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annotations에서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정보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추출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생성된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다운로드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9677" rIns="0" bIns="0" rtlCol="0" vert="horz">
            <a:spAutoFit/>
          </a:bodyPr>
          <a:lstStyle/>
          <a:p>
            <a:pPr marL="548005">
              <a:lnSpc>
                <a:spcPct val="100000"/>
              </a:lnSpc>
              <a:spcBef>
                <a:spcPts val="110"/>
              </a:spcBef>
            </a:pPr>
            <a:r>
              <a:rPr dirty="0" sz="2950"/>
              <a:t>Jupyter</a:t>
            </a:r>
            <a:r>
              <a:rPr dirty="0" sz="2950" spc="-80"/>
              <a:t> </a:t>
            </a:r>
            <a:r>
              <a:rPr dirty="0" sz="2950"/>
              <a:t>Notebook</a:t>
            </a:r>
            <a:r>
              <a:rPr dirty="0" sz="2950" spc="-55"/>
              <a:t> </a:t>
            </a:r>
            <a:r>
              <a:rPr dirty="0" sz="2950" spc="-20"/>
              <a:t>사용방법</a:t>
            </a:r>
            <a:endParaRPr sz="2950"/>
          </a:p>
        </p:txBody>
      </p:sp>
      <p:sp>
        <p:nvSpPr>
          <p:cNvPr id="3" name="object 3" descr=""/>
          <p:cNvSpPr txBox="1"/>
          <p:nvPr/>
        </p:nvSpPr>
        <p:spPr>
          <a:xfrm>
            <a:off x="800823" y="2183421"/>
            <a:ext cx="4173220" cy="38195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94005" indent="-28194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94005" algn="l"/>
                <a:tab pos="294640" algn="l"/>
              </a:tabLst>
            </a:pPr>
            <a:r>
              <a:rPr dirty="0" sz="2200">
                <a:latin typeface="맑은 고딕"/>
                <a:cs typeface="맑은 고딕"/>
              </a:rPr>
              <a:t>자주</a:t>
            </a:r>
            <a:r>
              <a:rPr dirty="0" sz="2200" spc="-5">
                <a:latin typeface="맑은 고딕"/>
                <a:cs typeface="맑은 고딕"/>
              </a:rPr>
              <a:t> </a:t>
            </a:r>
            <a:r>
              <a:rPr dirty="0" sz="2200">
                <a:latin typeface="맑은 고딕"/>
                <a:cs typeface="맑은 고딕"/>
              </a:rPr>
              <a:t>사용하는</a:t>
            </a:r>
            <a:r>
              <a:rPr dirty="0" sz="2200" spc="-35">
                <a:latin typeface="맑은 고딕"/>
                <a:cs typeface="맑은 고딕"/>
              </a:rPr>
              <a:t> </a:t>
            </a:r>
            <a:r>
              <a:rPr dirty="0" sz="2200" spc="-20">
                <a:latin typeface="맑은 고딕"/>
                <a:cs typeface="맑은 고딕"/>
              </a:rPr>
              <a:t>short-</a:t>
            </a:r>
            <a:r>
              <a:rPr dirty="0" sz="2200">
                <a:latin typeface="맑은 고딕"/>
                <a:cs typeface="맑은 고딕"/>
              </a:rPr>
              <a:t>cut</a:t>
            </a:r>
            <a:r>
              <a:rPr dirty="0" sz="2200" spc="35">
                <a:latin typeface="맑은 고딕"/>
                <a:cs typeface="맑은 고딕"/>
              </a:rPr>
              <a:t> </a:t>
            </a:r>
            <a:r>
              <a:rPr dirty="0" sz="2200" spc="-25">
                <a:latin typeface="맑은 고딕"/>
                <a:cs typeface="맑은 고딕"/>
              </a:rPr>
              <a:t>key</a:t>
            </a:r>
            <a:endParaRPr sz="2200">
              <a:latin typeface="맑은 고딕"/>
              <a:cs typeface="맑은 고딕"/>
            </a:endParaRPr>
          </a:p>
          <a:p>
            <a:pPr marL="12700" marR="181610">
              <a:lnSpc>
                <a:spcPct val="203399"/>
              </a:lnSpc>
              <a:spcBef>
                <a:spcPts val="284"/>
              </a:spcBef>
            </a:pPr>
            <a:r>
              <a:rPr dirty="0" sz="1700">
                <a:latin typeface="맑은 고딕"/>
                <a:cs typeface="맑은 고딕"/>
              </a:rPr>
              <a:t>Shift</a:t>
            </a:r>
            <a:r>
              <a:rPr dirty="0" sz="1700" spc="2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+</a:t>
            </a:r>
            <a:r>
              <a:rPr dirty="0" sz="1700" spc="2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Enter</a:t>
            </a:r>
            <a:r>
              <a:rPr dirty="0" sz="1700" spc="1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:</a:t>
            </a:r>
            <a:r>
              <a:rPr dirty="0" sz="1700" spc="1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cell</a:t>
            </a:r>
            <a:r>
              <a:rPr dirty="0" sz="1700" spc="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실행</a:t>
            </a:r>
            <a:r>
              <a:rPr dirty="0" sz="1700" spc="2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+</a:t>
            </a:r>
            <a:r>
              <a:rPr dirty="0" sz="1700" spc="2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다음</a:t>
            </a:r>
            <a:r>
              <a:rPr dirty="0" sz="1700" spc="1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cell</a:t>
            </a:r>
            <a:r>
              <a:rPr dirty="0" sz="1700" spc="25">
                <a:latin typeface="맑은 고딕"/>
                <a:cs typeface="맑은 고딕"/>
              </a:rPr>
              <a:t> </a:t>
            </a:r>
            <a:r>
              <a:rPr dirty="0" sz="1700" spc="-25">
                <a:latin typeface="맑은 고딕"/>
                <a:cs typeface="맑은 고딕"/>
              </a:rPr>
              <a:t>이동 </a:t>
            </a:r>
            <a:r>
              <a:rPr dirty="0" sz="1700">
                <a:latin typeface="맑은 고딕"/>
                <a:cs typeface="맑은 고딕"/>
              </a:rPr>
              <a:t>Ctrl</a:t>
            </a:r>
            <a:r>
              <a:rPr dirty="0" sz="1700" spc="1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+ S</a:t>
            </a:r>
            <a:r>
              <a:rPr dirty="0" sz="1700" spc="2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:</a:t>
            </a:r>
            <a:r>
              <a:rPr dirty="0" sz="1700" spc="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save</a:t>
            </a:r>
            <a:r>
              <a:rPr dirty="0" sz="1700" spc="1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+</a:t>
            </a:r>
            <a:r>
              <a:rPr dirty="0" sz="1700" spc="-5">
                <a:latin typeface="맑은 고딕"/>
                <a:cs typeface="맑은 고딕"/>
              </a:rPr>
              <a:t> </a:t>
            </a:r>
            <a:r>
              <a:rPr dirty="0" sz="1700" spc="-10">
                <a:latin typeface="맑은 고딕"/>
                <a:cs typeface="맑은 고딕"/>
              </a:rPr>
              <a:t>checkpoint</a:t>
            </a:r>
            <a:endParaRPr sz="1700">
              <a:latin typeface="맑은 고딕"/>
              <a:cs typeface="맑은 고딕"/>
            </a:endParaRPr>
          </a:p>
          <a:p>
            <a:pPr marL="12700" marR="1562100">
              <a:lnSpc>
                <a:spcPct val="101699"/>
              </a:lnSpc>
              <a:spcBef>
                <a:spcPts val="2060"/>
              </a:spcBef>
            </a:pPr>
            <a:r>
              <a:rPr dirty="0" sz="1700">
                <a:latin typeface="맑은 고딕"/>
                <a:cs typeface="맑은 고딕"/>
              </a:rPr>
              <a:t>Esc+A</a:t>
            </a:r>
            <a:r>
              <a:rPr dirty="0" sz="1700" spc="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:</a:t>
            </a:r>
            <a:r>
              <a:rPr dirty="0" sz="1700" spc="2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위쪽에</a:t>
            </a:r>
            <a:r>
              <a:rPr dirty="0" sz="1700" spc="3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cell</a:t>
            </a:r>
            <a:r>
              <a:rPr dirty="0" sz="1700" spc="10">
                <a:latin typeface="맑은 고딕"/>
                <a:cs typeface="맑은 고딕"/>
              </a:rPr>
              <a:t> </a:t>
            </a:r>
            <a:r>
              <a:rPr dirty="0" sz="1700" spc="-25">
                <a:latin typeface="맑은 고딕"/>
                <a:cs typeface="맑은 고딕"/>
              </a:rPr>
              <a:t>삽입 </a:t>
            </a:r>
            <a:r>
              <a:rPr dirty="0" sz="1700">
                <a:latin typeface="맑은 고딕"/>
                <a:cs typeface="맑은 고딕"/>
              </a:rPr>
              <a:t>Esc+B</a:t>
            </a:r>
            <a:r>
              <a:rPr dirty="0" sz="1700" spc="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:</a:t>
            </a:r>
            <a:r>
              <a:rPr dirty="0" sz="1700" spc="3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아래쪽에</a:t>
            </a:r>
            <a:r>
              <a:rPr dirty="0" sz="1700" spc="3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cell</a:t>
            </a:r>
            <a:r>
              <a:rPr dirty="0" sz="1700" spc="30">
                <a:latin typeface="맑은 고딕"/>
                <a:cs typeface="맑은 고딕"/>
              </a:rPr>
              <a:t> </a:t>
            </a:r>
            <a:r>
              <a:rPr dirty="0" sz="1700" spc="-25">
                <a:latin typeface="맑은 고딕"/>
                <a:cs typeface="맑은 고딕"/>
              </a:rPr>
              <a:t>삽입</a:t>
            </a:r>
            <a:endParaRPr sz="1700">
              <a:latin typeface="맑은 고딕"/>
              <a:cs typeface="맑은 고딕"/>
            </a:endParaRPr>
          </a:p>
          <a:p>
            <a:pPr marL="12700" marR="2002155">
              <a:lnSpc>
                <a:spcPct val="202800"/>
              </a:lnSpc>
            </a:pPr>
            <a:r>
              <a:rPr dirty="0" sz="1700">
                <a:latin typeface="맑은 고딕"/>
                <a:cs typeface="맑은 고딕"/>
              </a:rPr>
              <a:t>Esc+X</a:t>
            </a:r>
            <a:r>
              <a:rPr dirty="0" sz="1700" spc="-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:</a:t>
            </a:r>
            <a:r>
              <a:rPr dirty="0" sz="1700" spc="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cell</a:t>
            </a:r>
            <a:r>
              <a:rPr dirty="0" sz="1700" spc="15">
                <a:latin typeface="맑은 고딕"/>
                <a:cs typeface="맑은 고딕"/>
              </a:rPr>
              <a:t> </a:t>
            </a:r>
            <a:r>
              <a:rPr dirty="0" sz="1700" spc="-25">
                <a:latin typeface="맑은 고딕"/>
                <a:cs typeface="맑은 고딕"/>
              </a:rPr>
              <a:t>삭제 </a:t>
            </a:r>
            <a:r>
              <a:rPr dirty="0" sz="1700">
                <a:latin typeface="맑은 고딕"/>
                <a:cs typeface="맑은 고딕"/>
              </a:rPr>
              <a:t>Esc+Z</a:t>
            </a:r>
            <a:r>
              <a:rPr dirty="0" sz="1700" spc="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:</a:t>
            </a:r>
            <a:r>
              <a:rPr dirty="0" sz="1700" spc="2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cell</a:t>
            </a:r>
            <a:r>
              <a:rPr dirty="0" sz="1700" spc="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삭제</a:t>
            </a:r>
            <a:r>
              <a:rPr dirty="0" sz="1700" spc="20">
                <a:latin typeface="맑은 고딕"/>
                <a:cs typeface="맑은 고딕"/>
              </a:rPr>
              <a:t> </a:t>
            </a:r>
            <a:r>
              <a:rPr dirty="0" sz="1700" spc="-25">
                <a:latin typeface="맑은 고딕"/>
                <a:cs typeface="맑은 고딕"/>
              </a:rPr>
              <a:t>취소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맑은 고딕"/>
                <a:cs typeface="맑은 고딕"/>
              </a:rPr>
              <a:t>Esc+M :</a:t>
            </a:r>
            <a:r>
              <a:rPr dirty="0" sz="1700" spc="2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cell</a:t>
            </a:r>
            <a:r>
              <a:rPr dirty="0" sz="1700" spc="2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을</a:t>
            </a:r>
            <a:r>
              <a:rPr dirty="0" sz="1700" spc="2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markdown</a:t>
            </a:r>
            <a:r>
              <a:rPr dirty="0" sz="1700" spc="2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type</a:t>
            </a:r>
            <a:r>
              <a:rPr dirty="0" sz="1700" spc="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으로</a:t>
            </a:r>
            <a:r>
              <a:rPr dirty="0" sz="1700" spc="30">
                <a:latin typeface="맑은 고딕"/>
                <a:cs typeface="맑은 고딕"/>
              </a:rPr>
              <a:t> </a:t>
            </a:r>
            <a:r>
              <a:rPr dirty="0" sz="1700" spc="-25">
                <a:latin typeface="맑은 고딕"/>
                <a:cs typeface="맑은 고딕"/>
              </a:rPr>
              <a:t>변경</a:t>
            </a:r>
            <a:endParaRPr sz="1700">
              <a:latin typeface="맑은 고딕"/>
              <a:cs typeface="맑은 고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815493" y="1865896"/>
            <a:ext cx="2132965" cy="1080135"/>
            <a:chOff x="6815493" y="1865896"/>
            <a:chExt cx="2132965" cy="10801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9122" y="1865896"/>
              <a:ext cx="1749158" cy="107993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815493" y="2494965"/>
              <a:ext cx="507365" cy="149860"/>
            </a:xfrm>
            <a:custGeom>
              <a:avLst/>
              <a:gdLst/>
              <a:ahLst/>
              <a:cxnLst/>
              <a:rect l="l" t="t" r="r" b="b"/>
              <a:pathLst>
                <a:path w="507365" h="149860">
                  <a:moveTo>
                    <a:pt x="506933" y="74637"/>
                  </a:moveTo>
                  <a:lnTo>
                    <a:pt x="457720" y="50266"/>
                  </a:lnTo>
                  <a:lnTo>
                    <a:pt x="356222" y="0"/>
                  </a:lnTo>
                  <a:lnTo>
                    <a:pt x="356222" y="50266"/>
                  </a:lnTo>
                  <a:lnTo>
                    <a:pt x="0" y="50266"/>
                  </a:lnTo>
                  <a:lnTo>
                    <a:pt x="0" y="100533"/>
                  </a:lnTo>
                  <a:lnTo>
                    <a:pt x="356222" y="100533"/>
                  </a:lnTo>
                  <a:lnTo>
                    <a:pt x="356222" y="149275"/>
                  </a:lnTo>
                  <a:lnTo>
                    <a:pt x="454634" y="100533"/>
                  </a:lnTo>
                  <a:lnTo>
                    <a:pt x="506933" y="74637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0350" y="3035693"/>
            <a:ext cx="5207901" cy="345914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Embedding</a:t>
            </a:r>
            <a:r>
              <a:rPr dirty="0" spc="-65"/>
              <a:t> </a:t>
            </a:r>
            <a:r>
              <a:rPr dirty="0" spc="-25"/>
              <a:t>이란?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2507"/>
            <a:ext cx="8301990" cy="3259454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임베딩은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실수(float)로</a:t>
            </a:r>
            <a:r>
              <a:rPr dirty="0" sz="2100" spc="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이루어진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벡터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리스트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OpenAI의 텍스트 임베딩은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문자열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간의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유사성(relatedness)을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측정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임베딩(Embedding)의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다양한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용도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검색(Search)</a:t>
            </a:r>
            <a:r>
              <a:rPr dirty="0" sz="1750" spc="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→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쿼리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문자열과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관련성이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높은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결과를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순위별로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정렬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군집화(Clustering)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→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유사한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문자열을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그룹화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추천(Recommendations)</a:t>
            </a:r>
            <a:r>
              <a:rPr dirty="0" sz="1750" spc="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→</a:t>
            </a:r>
            <a:r>
              <a:rPr dirty="0" sz="1750" spc="-4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관련성이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높은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텍스트를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포함하는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항목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추천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이상</a:t>
            </a:r>
            <a:r>
              <a:rPr dirty="0" sz="1750" spc="-4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탐지(Anomaly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Detection)</a:t>
            </a:r>
            <a:r>
              <a:rPr dirty="0" sz="1750" spc="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→</a:t>
            </a:r>
            <a:r>
              <a:rPr dirty="0" sz="1750" spc="-4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유사성이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낮은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이상(outlier)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식별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다양성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측정(Diversity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Measurement)</a:t>
            </a:r>
            <a:r>
              <a:rPr dirty="0" sz="1750" spc="4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→</a:t>
            </a:r>
            <a:r>
              <a:rPr dirty="0" sz="1750" spc="-5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유사성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분포를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분석하여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다양성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평가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분류(Classification)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→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가장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유사한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레이블(Label)과 비교하여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분류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077125"/>
            <a:ext cx="5845810" cy="5594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/>
              <a:t>Embedding</a:t>
            </a:r>
            <a:r>
              <a:rPr dirty="0" sz="3500" spc="10"/>
              <a:t> </a:t>
            </a:r>
            <a:r>
              <a:rPr dirty="0" sz="3500"/>
              <a:t>matrix </a:t>
            </a:r>
            <a:r>
              <a:rPr dirty="0" sz="3500" spc="-10"/>
              <a:t>(example)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291" y="1638947"/>
            <a:ext cx="8928493" cy="509198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97133" y="3702824"/>
            <a:ext cx="380365" cy="748030"/>
          </a:xfrm>
          <a:prstGeom prst="rect">
            <a:avLst/>
          </a:prstGeom>
        </p:spPr>
        <p:txBody>
          <a:bodyPr wrap="square" lIns="0" tIns="3619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100" spc="-10">
                <a:latin typeface="맑은 고딕"/>
                <a:cs typeface="맑은 고딕"/>
              </a:rPr>
              <a:t>words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298449" y="1308938"/>
            <a:ext cx="313499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학습된</a:t>
            </a:r>
            <a:r>
              <a:rPr dirty="0" sz="2100" spc="-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300 차원</a:t>
            </a:r>
            <a:r>
              <a:rPr dirty="0" sz="2100" spc="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spc="-10" b="1">
                <a:solidFill>
                  <a:srgbClr val="FF0000"/>
                </a:solidFill>
                <a:latin typeface="맑은 고딕"/>
                <a:cs typeface="맑은 고딕"/>
              </a:rPr>
              <a:t>featrues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OpenAI</a:t>
            </a:r>
            <a:r>
              <a:rPr dirty="0" spc="-35"/>
              <a:t> </a:t>
            </a:r>
            <a:r>
              <a:rPr dirty="0"/>
              <a:t>Embedding</a:t>
            </a:r>
            <a:r>
              <a:rPr dirty="0" spc="-35"/>
              <a:t> </a:t>
            </a:r>
            <a:r>
              <a:rPr dirty="0" spc="-10"/>
              <a:t>Models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608347" y="2343423"/>
          <a:ext cx="6631305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5415"/>
                <a:gridCol w="1261744"/>
                <a:gridCol w="1091564"/>
                <a:gridCol w="1581785"/>
              </a:tblGrid>
              <a:tr h="1041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50" spc="-2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모델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27990" marR="322580" indent="-100965">
                        <a:lnSpc>
                          <a:spcPct val="101899"/>
                        </a:lnSpc>
                      </a:pPr>
                      <a:r>
                        <a:rPr dirty="0" sz="1550" spc="-2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임베딩 크기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158750" marR="152400" indent="184150">
                        <a:lnSpc>
                          <a:spcPct val="101899"/>
                        </a:lnSpc>
                        <a:spcBef>
                          <a:spcPts val="275"/>
                        </a:spcBef>
                      </a:pPr>
                      <a:r>
                        <a:rPr dirty="0" sz="1550" spc="-2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가격 </a:t>
                      </a:r>
                      <a:r>
                        <a:rPr dirty="0" sz="155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(1k</a:t>
                      </a:r>
                      <a:r>
                        <a:rPr dirty="0" sz="1550" spc="4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토큰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302895" marR="298450" indent="139700">
                        <a:lnSpc>
                          <a:spcPct val="101899"/>
                        </a:lnSpc>
                      </a:pPr>
                      <a:r>
                        <a:rPr dirty="0" sz="1550" spc="-5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당 </a:t>
                      </a:r>
                      <a:r>
                        <a:rPr dirty="0" sz="1550" spc="-2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USD)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50" spc="-2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비고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text-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embedding-ada-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002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1536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141605">
                        <a:lnSpc>
                          <a:spcPct val="100000"/>
                        </a:lnSpc>
                      </a:pPr>
                      <a:r>
                        <a:rPr dirty="0" u="sng" sz="1550" spc="-2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맑은 고딕"/>
                          <a:cs typeface="맑은 고딕"/>
                        </a:rPr>
                        <a:t>가격정책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Legacy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Model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text-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embedding-3-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small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550" spc="-25">
                          <a:latin typeface="맑은 고딕"/>
                          <a:cs typeface="맑은 고딕"/>
                        </a:rPr>
                        <a:t>512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New</a:t>
                      </a:r>
                      <a:r>
                        <a:rPr dirty="0" sz="155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Model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text-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embedding-3-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large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3072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New</a:t>
                      </a:r>
                      <a:r>
                        <a:rPr dirty="0" sz="155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Model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817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05"/>
              </a:spcBef>
            </a:pPr>
            <a:r>
              <a:rPr dirty="0" sz="3500"/>
              <a:t>Embedding의</a:t>
            </a:r>
            <a:r>
              <a:rPr dirty="0" sz="3500" spc="5"/>
              <a:t> </a:t>
            </a:r>
            <a:r>
              <a:rPr dirty="0" sz="3500"/>
              <a:t>유사도 측정</a:t>
            </a:r>
            <a:r>
              <a:rPr dirty="0" sz="3500" spc="-5"/>
              <a:t> </a:t>
            </a:r>
            <a:r>
              <a:rPr dirty="0" sz="3500"/>
              <a:t>(Cosine </a:t>
            </a:r>
            <a:r>
              <a:rPr dirty="0" sz="3500" spc="-10"/>
              <a:t>Similarity)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667" y="3044837"/>
            <a:ext cx="4086574" cy="325738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65546" y="5187975"/>
            <a:ext cx="2503170" cy="667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84505" marR="5080" indent="-472440">
              <a:lnSpc>
                <a:spcPct val="100400"/>
              </a:lnSpc>
              <a:spcBef>
                <a:spcPts val="90"/>
              </a:spcBef>
              <a:tabLst>
                <a:tab pos="2045970" algn="l"/>
                <a:tab pos="2102485" algn="l"/>
              </a:tabLst>
            </a:pPr>
            <a:r>
              <a:rPr dirty="0" sz="2100">
                <a:latin typeface="맑은 고딕"/>
                <a:cs typeface="맑은 고딕"/>
              </a:rPr>
              <a:t>A,</a:t>
            </a:r>
            <a:r>
              <a:rPr dirty="0" sz="2100" spc="4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유사하면</a:t>
            </a:r>
            <a:r>
              <a:rPr dirty="0" sz="2100">
                <a:latin typeface="맑은 고딕"/>
                <a:cs typeface="맑은 고딕"/>
              </a:rPr>
              <a:t>	</a:t>
            </a:r>
            <a:r>
              <a:rPr dirty="0" sz="2100">
                <a:latin typeface="Symbol"/>
                <a:cs typeface="Symbol"/>
              </a:rPr>
              <a:t></a:t>
            </a:r>
            <a:r>
              <a:rPr dirty="0" sz="2100" spc="215">
                <a:latin typeface="Times New Roman"/>
                <a:cs typeface="Times New Roman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1 </a:t>
            </a:r>
            <a:r>
              <a:rPr dirty="0" sz="2100">
                <a:latin typeface="맑은 고딕"/>
                <a:cs typeface="맑은 고딕"/>
              </a:rPr>
              <a:t>관련 </a:t>
            </a:r>
            <a:r>
              <a:rPr dirty="0" sz="2100" spc="-25">
                <a:latin typeface="맑은 고딕"/>
                <a:cs typeface="맑은 고딕"/>
              </a:rPr>
              <a:t>없으면</a:t>
            </a:r>
            <a:r>
              <a:rPr dirty="0" sz="2100">
                <a:latin typeface="맑은 고딕"/>
                <a:cs typeface="맑은 고딕"/>
              </a:rPr>
              <a:t>		</a:t>
            </a:r>
            <a:r>
              <a:rPr dirty="0" sz="2100">
                <a:latin typeface="Symbol"/>
                <a:cs typeface="Symbol"/>
              </a:rPr>
              <a:t></a:t>
            </a:r>
            <a:r>
              <a:rPr dirty="0" sz="2100" spc="215">
                <a:latin typeface="Times New Roman"/>
                <a:cs typeface="Times New Roman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0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185835" y="5307526"/>
            <a:ext cx="269875" cy="227329"/>
            <a:chOff x="5185835" y="5307526"/>
            <a:chExt cx="269875" cy="227329"/>
          </a:xfrm>
        </p:grpSpPr>
        <p:sp>
          <p:nvSpPr>
            <p:cNvPr id="6" name="object 6" descr=""/>
            <p:cNvSpPr/>
            <p:nvPr/>
          </p:nvSpPr>
          <p:spPr>
            <a:xfrm>
              <a:off x="5191163" y="5312854"/>
              <a:ext cx="259079" cy="216535"/>
            </a:xfrm>
            <a:custGeom>
              <a:avLst/>
              <a:gdLst/>
              <a:ahLst/>
              <a:cxnLst/>
              <a:rect l="l" t="t" r="r" b="b"/>
              <a:pathLst>
                <a:path w="259079" h="216535">
                  <a:moveTo>
                    <a:pt x="150710" y="0"/>
                  </a:moveTo>
                  <a:lnTo>
                    <a:pt x="150710" y="54838"/>
                  </a:lnTo>
                  <a:lnTo>
                    <a:pt x="0" y="54838"/>
                  </a:lnTo>
                  <a:lnTo>
                    <a:pt x="0" y="161455"/>
                  </a:lnTo>
                  <a:lnTo>
                    <a:pt x="150710" y="161455"/>
                  </a:lnTo>
                  <a:lnTo>
                    <a:pt x="150710" y="216293"/>
                  </a:lnTo>
                  <a:lnTo>
                    <a:pt x="258800" y="108140"/>
                  </a:lnTo>
                  <a:lnTo>
                    <a:pt x="150710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191163" y="5312854"/>
              <a:ext cx="259079" cy="216535"/>
            </a:xfrm>
            <a:custGeom>
              <a:avLst/>
              <a:gdLst/>
              <a:ahLst/>
              <a:cxnLst/>
              <a:rect l="l" t="t" r="r" b="b"/>
              <a:pathLst>
                <a:path w="259079" h="216535">
                  <a:moveTo>
                    <a:pt x="0" y="54838"/>
                  </a:moveTo>
                  <a:lnTo>
                    <a:pt x="150710" y="54838"/>
                  </a:lnTo>
                  <a:lnTo>
                    <a:pt x="150710" y="0"/>
                  </a:lnTo>
                  <a:lnTo>
                    <a:pt x="258800" y="108140"/>
                  </a:lnTo>
                  <a:lnTo>
                    <a:pt x="150710" y="216293"/>
                  </a:lnTo>
                  <a:lnTo>
                    <a:pt x="150710" y="161455"/>
                  </a:lnTo>
                  <a:lnTo>
                    <a:pt x="0" y="161455"/>
                  </a:lnTo>
                  <a:lnTo>
                    <a:pt x="0" y="54838"/>
                  </a:lnTo>
                  <a:close/>
                </a:path>
              </a:pathLst>
            </a:custGeom>
            <a:ln w="1065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7435" y="2484975"/>
            <a:ext cx="5381573" cy="1495113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Vector</a:t>
            </a:r>
            <a:r>
              <a:rPr dirty="0" spc="-190"/>
              <a:t> </a:t>
            </a:r>
            <a:r>
              <a:rPr dirty="0"/>
              <a:t>Store</a:t>
            </a:r>
            <a:r>
              <a:rPr dirty="0" spc="-210"/>
              <a:t> </a:t>
            </a:r>
            <a:r>
              <a:rPr dirty="0"/>
              <a:t>란</a:t>
            </a:r>
            <a:r>
              <a:rPr dirty="0" spc="-170"/>
              <a:t> </a:t>
            </a:r>
            <a:r>
              <a:rPr dirty="0" spc="-50"/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494051"/>
            <a:ext cx="8581390" cy="2712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문서를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벡터화하여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저장하고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있도록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설계된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데이터베이스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청크 분할(800토큰)</a:t>
            </a:r>
            <a:r>
              <a:rPr dirty="0" sz="2100" spc="5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 벡터(임베딩)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저장을 자동으로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35">
                <a:latin typeface="맑은 고딕"/>
                <a:cs typeface="맑은 고딕"/>
              </a:rPr>
              <a:t>수행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키워드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+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벡터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조합하여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최적의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의미론적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결과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반환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Responses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API와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연계하여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벡터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결과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활용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하나의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vector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store에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최대 10,000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개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저장 가능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(파일당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512MB)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340_Embeddings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55418"/>
            <a:ext cx="8709660" cy="30873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OpenAI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의</a:t>
            </a:r>
            <a:r>
              <a:rPr dirty="0" sz="2450" spc="-1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임베딩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모델을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이용하여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문장들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간의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유사도</a:t>
            </a:r>
            <a:r>
              <a:rPr dirty="0" sz="2450" spc="-1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출력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2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Amazon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음식</a:t>
            </a:r>
            <a:r>
              <a:rPr dirty="0" sz="2450" spc="-1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리뷰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text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를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임베딩으로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변환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2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tiktoken</a:t>
            </a:r>
            <a:r>
              <a:rPr dirty="0" sz="2450" spc="-7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을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이용한</a:t>
            </a:r>
            <a:r>
              <a:rPr dirty="0" sz="2450" spc="-5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token</a:t>
            </a:r>
            <a:r>
              <a:rPr dirty="0" sz="2450" spc="-7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개수</a:t>
            </a:r>
            <a:r>
              <a:rPr dirty="0" sz="2450" spc="-5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계산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2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임베딩을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이용한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유사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리뷰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검색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File</a:t>
            </a:r>
            <a:r>
              <a:rPr dirty="0" spc="-85"/>
              <a:t> </a:t>
            </a:r>
            <a:r>
              <a:rPr dirty="0"/>
              <a:t>Search</a:t>
            </a:r>
            <a:r>
              <a:rPr dirty="0" spc="-80"/>
              <a:t> </a:t>
            </a:r>
            <a:r>
              <a:rPr dirty="0"/>
              <a:t>/</a:t>
            </a:r>
            <a:r>
              <a:rPr dirty="0" spc="-100"/>
              <a:t> </a:t>
            </a:r>
            <a:r>
              <a:rPr dirty="0"/>
              <a:t>Retrieval</a:t>
            </a:r>
            <a:r>
              <a:rPr dirty="0" spc="-70"/>
              <a:t> </a:t>
            </a:r>
            <a:r>
              <a:rPr dirty="0"/>
              <a:t>(파일</a:t>
            </a:r>
            <a:r>
              <a:rPr dirty="0" spc="-100"/>
              <a:t> </a:t>
            </a:r>
            <a:r>
              <a:rPr dirty="0" spc="-10"/>
              <a:t>검색/검색)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2507"/>
            <a:ext cx="9178925" cy="303530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검색은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Responses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API에서 제공되는 </a:t>
            </a:r>
            <a:r>
              <a:rPr dirty="0" sz="2100" spc="-25">
                <a:latin typeface="맑은 고딕"/>
                <a:cs typeface="맑은 고딕"/>
              </a:rPr>
              <a:t>도구</a:t>
            </a:r>
            <a:endParaRPr sz="210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모델이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응답을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생성하기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전에 시맨틱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키워드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통해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이전에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업로드 </a:t>
            </a:r>
            <a:r>
              <a:rPr dirty="0" sz="2100">
                <a:latin typeface="맑은 고딕"/>
                <a:cs typeface="맑은 고딕"/>
              </a:rPr>
              <a:t>된 파일의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지식 기반에서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정보를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검색</a:t>
            </a:r>
            <a:endParaRPr sz="2100">
              <a:latin typeface="맑은 고딕"/>
              <a:cs typeface="맑은 고딕"/>
            </a:endParaRPr>
          </a:p>
          <a:p>
            <a:pPr marL="213360" marR="212090" indent="-201295">
              <a:lnSpc>
                <a:spcPct val="100400"/>
              </a:lnSpc>
              <a:spcBef>
                <a:spcPts val="86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벡터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저장소를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생성하고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업로드.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이러한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지식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또는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벡 </a:t>
            </a:r>
            <a:r>
              <a:rPr dirty="0" sz="2100">
                <a:latin typeface="맑은 고딕"/>
                <a:cs typeface="맑은 고딕"/>
              </a:rPr>
              <a:t>터 저장소에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접근할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 있도록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하여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내재된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지식을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강화</a:t>
            </a:r>
            <a:endParaRPr sz="2100">
              <a:latin typeface="맑은 고딕"/>
              <a:cs typeface="맑은 고딕"/>
            </a:endParaRPr>
          </a:p>
          <a:p>
            <a:pPr marL="213360" marR="23495" indent="-201295">
              <a:lnSpc>
                <a:spcPct val="100200"/>
              </a:lnSpc>
              <a:spcBef>
                <a:spcPts val="87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이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도구는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OpenAI에서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관리하는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호스팅 도구이므로,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실행을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처리하기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위해 </a:t>
            </a:r>
            <a:r>
              <a:rPr dirty="0" sz="2100">
                <a:latin typeface="맑은 고딕"/>
                <a:cs typeface="맑은 고딕"/>
              </a:rPr>
              <a:t>코드를 직접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구현할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필요가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없다.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도구를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사용하기로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결정하면 </a:t>
            </a:r>
            <a:r>
              <a:rPr dirty="0" sz="2100">
                <a:latin typeface="맑은 고딕"/>
                <a:cs typeface="맑은 고딕"/>
              </a:rPr>
              <a:t>자동으로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도구를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호출하여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파일에서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정보를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검색하고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반환.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</a:t>
            </a:r>
            <a:r>
              <a:rPr dirty="0" spc="-55"/>
              <a:t> </a:t>
            </a:r>
            <a:r>
              <a:rPr dirty="0"/>
              <a:t>:</a:t>
            </a:r>
            <a:r>
              <a:rPr dirty="0" spc="-15"/>
              <a:t> </a:t>
            </a:r>
            <a:r>
              <a:rPr dirty="0"/>
              <a:t>203_File</a:t>
            </a:r>
            <a:r>
              <a:rPr dirty="0" spc="-25"/>
              <a:t> </a:t>
            </a:r>
            <a:r>
              <a:rPr dirty="0"/>
              <a:t>Search</a:t>
            </a:r>
            <a:r>
              <a:rPr dirty="0" spc="-35"/>
              <a:t> </a:t>
            </a:r>
            <a:r>
              <a:rPr dirty="0"/>
              <a:t>/</a:t>
            </a:r>
            <a:r>
              <a:rPr dirty="0" spc="-25"/>
              <a:t> </a:t>
            </a:r>
            <a:r>
              <a:rPr dirty="0" spc="-10"/>
              <a:t>Retrieval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2507"/>
            <a:ext cx="8452485" cy="368744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-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pdf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file로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저장된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재무제표를 읽고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사용자의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질문에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응답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주요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단계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벡터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저장소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생성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업로드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 벡터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저장소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추가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Responses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API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벡터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저장소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제공</a:t>
            </a:r>
            <a:endParaRPr sz="21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Semantic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Search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vector embedding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을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활용한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의미론적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검색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응답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합성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검색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쿼리의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결과를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바탕으로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응답을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합성</a:t>
            </a:r>
            <a:endParaRPr sz="2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2100">
                <a:latin typeface="Wingdings"/>
                <a:cs typeface="Wingdings"/>
              </a:rPr>
              <a:t></a:t>
            </a:r>
            <a:r>
              <a:rPr dirty="0" sz="2100" spc="175">
                <a:latin typeface="Times New Roman"/>
                <a:cs typeface="Times New Roman"/>
              </a:rPr>
              <a:t> </a:t>
            </a:r>
            <a:r>
              <a:rPr dirty="0" sz="2100">
                <a:latin typeface="맑은 고딕"/>
                <a:cs typeface="맑은 고딕"/>
              </a:rPr>
              <a:t>OpenAI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제공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RAG(Retrieval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Augmented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Generation)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926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대화</a:t>
            </a:r>
            <a:r>
              <a:rPr dirty="0" spc="-85"/>
              <a:t> </a:t>
            </a:r>
            <a:r>
              <a:rPr dirty="0"/>
              <a:t>상태</a:t>
            </a:r>
            <a:r>
              <a:rPr dirty="0" spc="-80"/>
              <a:t> </a:t>
            </a:r>
            <a:r>
              <a:rPr dirty="0"/>
              <a:t>(Conversation</a:t>
            </a:r>
            <a:r>
              <a:rPr dirty="0" spc="-80"/>
              <a:t> </a:t>
            </a:r>
            <a:r>
              <a:rPr dirty="0"/>
              <a:t>State)</a:t>
            </a:r>
            <a:r>
              <a:rPr dirty="0" spc="-120"/>
              <a:t> </a:t>
            </a:r>
            <a:r>
              <a:rPr dirty="0" spc="-25"/>
              <a:t>유지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3033" y="2118614"/>
            <a:ext cx="7164705" cy="185801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대화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상태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유지 </a:t>
            </a:r>
            <a:r>
              <a:rPr dirty="0" sz="2100" spc="-25">
                <a:latin typeface="맑은 고딕"/>
                <a:cs typeface="맑은 고딕"/>
              </a:rPr>
              <a:t>방법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14045" algn="l"/>
                <a:tab pos="3302000" algn="l"/>
              </a:tabLst>
            </a:pPr>
            <a:r>
              <a:rPr dirty="0" sz="2100">
                <a:latin typeface="맑은 고딕"/>
                <a:cs typeface="맑은 고딕"/>
              </a:rPr>
              <a:t>수동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관리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memory</a:t>
            </a:r>
            <a:r>
              <a:rPr dirty="0" sz="2100">
                <a:latin typeface="맑은 고딕"/>
                <a:cs typeface="맑은 고딕"/>
              </a:rPr>
              <a:t>	상에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내용을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누적하여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저장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Response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API</a:t>
            </a:r>
            <a:r>
              <a:rPr dirty="0" sz="2100" spc="-4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이용</a:t>
            </a:r>
            <a:endParaRPr sz="21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20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Context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창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35">
                <a:latin typeface="맑은 고딕"/>
                <a:cs typeface="맑은 고딕"/>
              </a:rPr>
              <a:t>관리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057783" y="3275603"/>
            <a:ext cx="4308475" cy="3195955"/>
            <a:chOff x="4057783" y="3275603"/>
            <a:chExt cx="4308475" cy="319595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1586" y="3277882"/>
              <a:ext cx="4300601" cy="319106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061586" y="3279406"/>
              <a:ext cx="4300855" cy="3188335"/>
            </a:xfrm>
            <a:custGeom>
              <a:avLst/>
              <a:gdLst/>
              <a:ahLst/>
              <a:cxnLst/>
              <a:rect l="l" t="t" r="r" b="b"/>
              <a:pathLst>
                <a:path w="4300855" h="3188335">
                  <a:moveTo>
                    <a:pt x="0" y="0"/>
                  </a:moveTo>
                  <a:lnTo>
                    <a:pt x="4300601" y="0"/>
                  </a:lnTo>
                  <a:lnTo>
                    <a:pt x="4300601" y="3188017"/>
                  </a:lnTo>
                  <a:lnTo>
                    <a:pt x="0" y="3188017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</a:t>
            </a:r>
            <a:r>
              <a:rPr dirty="0" spc="-85"/>
              <a:t> </a:t>
            </a:r>
            <a:r>
              <a:rPr dirty="0"/>
              <a:t>:</a:t>
            </a:r>
            <a:r>
              <a:rPr dirty="0" spc="-60"/>
              <a:t> </a:t>
            </a:r>
            <a:r>
              <a:rPr dirty="0"/>
              <a:t>230_Conversation</a:t>
            </a:r>
            <a:r>
              <a:rPr dirty="0" spc="-80"/>
              <a:t> </a:t>
            </a:r>
            <a:r>
              <a:rPr dirty="0"/>
              <a:t>State</a:t>
            </a:r>
            <a:r>
              <a:rPr dirty="0" spc="-125"/>
              <a:t> </a:t>
            </a:r>
            <a:r>
              <a:rPr dirty="0" spc="-25"/>
              <a:t>관리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63050"/>
            <a:ext cx="6123305" cy="194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대화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상태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수동 관리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방법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0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Response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API를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이용한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대화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상태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관리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20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챗봇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만들기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 문서/텍스트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기반의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챗봇 답변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유도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9220" rIns="0" bIns="0" rtlCol="0" vert="horz">
            <a:spAutoFit/>
          </a:bodyPr>
          <a:lstStyle/>
          <a:p>
            <a:pPr marL="2115820">
              <a:lnSpc>
                <a:spcPct val="100000"/>
              </a:lnSpc>
              <a:spcBef>
                <a:spcPts val="110"/>
              </a:spcBef>
            </a:pPr>
            <a:r>
              <a:rPr dirty="0"/>
              <a:t>Google</a:t>
            </a:r>
            <a:r>
              <a:rPr dirty="0" spc="15"/>
              <a:t> </a:t>
            </a:r>
            <a:r>
              <a:rPr dirty="0"/>
              <a:t>Colaboratory</a:t>
            </a:r>
            <a:r>
              <a:rPr dirty="0" spc="-25"/>
              <a:t> 소개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426629" y="2251240"/>
            <a:ext cx="6593840" cy="398335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Free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GPU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제공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2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Google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Drive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와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연동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2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Jupyter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Notebook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환경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2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Deep</a:t>
            </a:r>
            <a:r>
              <a:rPr dirty="0" sz="2450" spc="-1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Learning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beginner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를</a:t>
            </a:r>
            <a:r>
              <a:rPr dirty="0" sz="2450" spc="-1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위한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최적의</a:t>
            </a:r>
            <a:r>
              <a:rPr dirty="0" sz="2450" spc="-25">
                <a:latin typeface="맑은 고딕"/>
                <a:cs typeface="맑은 고딕"/>
              </a:rPr>
              <a:t> 환경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2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각종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snippet</a:t>
            </a:r>
            <a:r>
              <a:rPr dirty="0" sz="2450" spc="-25">
                <a:latin typeface="맑은 고딕"/>
                <a:cs typeface="맑은 고딕"/>
              </a:rPr>
              <a:t> 제공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Background</a:t>
            </a:r>
            <a:r>
              <a:rPr dirty="0" spc="-215"/>
              <a:t> </a:t>
            </a:r>
            <a:r>
              <a:rPr dirty="0" spc="-25"/>
              <a:t>모드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2507"/>
            <a:ext cx="8953500" cy="196342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장기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실행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작업을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백그라운드에서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비동기적으로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실행.</a:t>
            </a:r>
            <a:endParaRPr sz="2100">
              <a:latin typeface="맑은 고딕"/>
              <a:cs typeface="맑은 고딕"/>
            </a:endParaRPr>
          </a:p>
          <a:p>
            <a:pPr marL="213360" marR="140335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백그라운드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모드를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초과나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연결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문제를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걱정할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필요 </a:t>
            </a:r>
            <a:r>
              <a:rPr dirty="0" sz="2100">
                <a:latin typeface="맑은 고딕"/>
                <a:cs typeface="맑은 고딕"/>
              </a:rPr>
              <a:t>없이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장기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실행 작업을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안정적으로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실행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가능.</a:t>
            </a:r>
            <a:endParaRPr sz="210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00400"/>
              </a:lnSpc>
              <a:spcBef>
                <a:spcPts val="86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백그라운드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모드는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이러한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작업을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비동기적으로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시작하며,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개발자는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응답 </a:t>
            </a:r>
            <a:r>
              <a:rPr dirty="0" sz="2100">
                <a:latin typeface="맑은 고딕"/>
                <a:cs typeface="맑은 고딕"/>
              </a:rPr>
              <a:t>객체를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폴링하여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시간 경과에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따른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상태를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확인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</a:t>
            </a:r>
            <a:r>
              <a:rPr dirty="0" spc="-95"/>
              <a:t> </a:t>
            </a:r>
            <a:r>
              <a:rPr dirty="0"/>
              <a:t>:</a:t>
            </a:r>
            <a:r>
              <a:rPr dirty="0" spc="-60"/>
              <a:t> </a:t>
            </a:r>
            <a:r>
              <a:rPr dirty="0"/>
              <a:t>232_Background</a:t>
            </a:r>
            <a:r>
              <a:rPr dirty="0" spc="-120"/>
              <a:t> </a:t>
            </a:r>
            <a:r>
              <a:rPr dirty="0" spc="-25"/>
              <a:t>모드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93492"/>
            <a:ext cx="7628890" cy="21278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장기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실행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작업을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백그라운드에서</a:t>
            </a:r>
            <a:r>
              <a:rPr dirty="0" sz="2450" spc="-5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비동기적으로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실행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3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Response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status,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id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를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이용하여 </a:t>
            </a:r>
            <a:r>
              <a:rPr dirty="0" sz="2100" spc="-10">
                <a:latin typeface="맑은 고딕"/>
                <a:cs typeface="맑은 고딕"/>
              </a:rPr>
              <a:t>polling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responses.cancel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을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이용하여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응답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취소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Streaming</a:t>
            </a:r>
            <a:r>
              <a:rPr dirty="0" spc="-240"/>
              <a:t> </a:t>
            </a:r>
            <a:r>
              <a:rPr dirty="0" spc="-25"/>
              <a:t>API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95042"/>
            <a:ext cx="9181465" cy="1850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전체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응답을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생성하는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동안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시작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부분을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인쇄하거나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처리 </a:t>
            </a:r>
            <a:r>
              <a:rPr dirty="0" sz="2100" spc="-25">
                <a:latin typeface="맑은 고딕"/>
                <a:cs typeface="맑은 고딕"/>
              </a:rPr>
              <a:t>가능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50">
              <a:latin typeface="맑은 고딕"/>
              <a:cs typeface="맑은 고딕"/>
            </a:endParaRPr>
          </a:p>
          <a:p>
            <a:pPr algn="just" marL="213360" marR="5080" indent="-201295">
              <a:lnSpc>
                <a:spcPct val="1002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완전한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응답이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준비되기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전에도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점진적으로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표시함으로써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스트리밍 </a:t>
            </a:r>
            <a:r>
              <a:rPr dirty="0" sz="2100">
                <a:latin typeface="맑은 고딕"/>
                <a:cs typeface="맑은 고딕"/>
              </a:rPr>
              <a:t>은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사용자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경험(UX)을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크게 향상시키며,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특히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LLM의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지연 시간을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처리할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때 </a:t>
            </a:r>
            <a:r>
              <a:rPr dirty="0" sz="2100">
                <a:latin typeface="맑은 고딕"/>
                <a:cs typeface="맑은 고딕"/>
              </a:rPr>
              <a:t>더욱 </a:t>
            </a:r>
            <a:r>
              <a:rPr dirty="0" sz="2100" spc="-20">
                <a:latin typeface="맑은 고딕"/>
                <a:cs typeface="맑은 고딕"/>
              </a:rPr>
              <a:t>그렇다.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145"/>
              <a:t> </a:t>
            </a:r>
            <a:r>
              <a:rPr dirty="0"/>
              <a:t>234_Streaming</a:t>
            </a:r>
            <a:r>
              <a:rPr dirty="0" spc="-130"/>
              <a:t> </a:t>
            </a:r>
            <a:r>
              <a:rPr dirty="0" spc="-25"/>
              <a:t>API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494051"/>
            <a:ext cx="8818245" cy="2010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긴 출력을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경우 </a:t>
            </a:r>
            <a:r>
              <a:rPr dirty="0" sz="2100" spc="-25">
                <a:latin typeface="맑은 고딕"/>
                <a:cs typeface="맑은 고딕"/>
              </a:rPr>
              <a:t>사용</a:t>
            </a:r>
            <a:endParaRPr sz="210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50400"/>
              </a:lnSpc>
              <a:spcBef>
                <a:spcPts val="86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전체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응답을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생성하는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동안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시작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부분을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인쇄하거나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처리할 </a:t>
            </a:r>
            <a:r>
              <a:rPr dirty="0" sz="2100">
                <a:latin typeface="맑은 고딕"/>
                <a:cs typeface="맑은 고딕"/>
              </a:rPr>
              <a:t>수 </a:t>
            </a:r>
            <a:r>
              <a:rPr dirty="0" sz="2100" spc="-25">
                <a:latin typeface="맑은 고딕"/>
                <a:cs typeface="맑은 고딕"/>
              </a:rPr>
              <a:t>있다.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응답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스트리밍을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시작하려면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stream=True</a:t>
            </a:r>
            <a:r>
              <a:rPr dirty="0" sz="2100" spc="-25">
                <a:latin typeface="맑은 고딕"/>
                <a:cs typeface="맑은 고딕"/>
              </a:rPr>
              <a:t> 설정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327200"/>
            <a:ext cx="1926589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File</a:t>
            </a:r>
            <a:r>
              <a:rPr dirty="0" spc="-15"/>
              <a:t> </a:t>
            </a:r>
            <a:r>
              <a:rPr dirty="0" spc="-25"/>
              <a:t>입력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1987156"/>
            <a:ext cx="8758555" cy="390271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OpenAI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API에서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PDF 파일을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입력으로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사용하는 </a:t>
            </a:r>
            <a:r>
              <a:rPr dirty="0" sz="2100" spc="-25">
                <a:latin typeface="맑은 고딕"/>
                <a:cs typeface="맑은 고딕"/>
              </a:rPr>
              <a:t>방법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비전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기능이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포함된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OpenAI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PDF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파일도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입력으로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받을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 </a:t>
            </a:r>
            <a:r>
              <a:rPr dirty="0" sz="2100" spc="-25">
                <a:latin typeface="맑은 고딕"/>
                <a:cs typeface="맑은 고딕"/>
              </a:rPr>
              <a:t>있다.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PDF는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다음 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가지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방식 중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하나로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제공: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Base64로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인코딩된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데이터로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직접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전달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API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를 통해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업로드한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후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얻은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파일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ID(file ID)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전달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외부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URL 주소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전달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작동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방식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(How it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works)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모델이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PDF 내용을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이해할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수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있도록,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OpenAI는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모델의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컨텍스트에</a:t>
            </a:r>
            <a:endParaRPr sz="1750">
              <a:latin typeface="맑은 고딕"/>
              <a:cs typeface="맑은 고딕"/>
            </a:endParaRPr>
          </a:p>
          <a:p>
            <a:pPr marL="613410">
              <a:lnSpc>
                <a:spcPct val="100000"/>
              </a:lnSpc>
              <a:spcBef>
                <a:spcPts val="15"/>
              </a:spcBef>
            </a:pPr>
            <a:r>
              <a:rPr dirty="0" sz="1750">
                <a:latin typeface="맑은 고딕"/>
                <a:cs typeface="맑은 고딕"/>
              </a:rPr>
              <a:t>각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페이지의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추출된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텍스트(text)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와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페이지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이미지(image)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를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함께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제공.</a:t>
            </a:r>
            <a:endParaRPr sz="1750">
              <a:latin typeface="맑은 고딕"/>
              <a:cs typeface="맑은 고딕"/>
            </a:endParaRPr>
          </a:p>
          <a:p>
            <a:pPr lvl="1" marL="613410" marR="203073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모델은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텍스트뿐 아니라 그림이나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도표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속의 정보도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0">
                <a:latin typeface="맑은 고딕"/>
                <a:cs typeface="맑은 고딕"/>
              </a:rPr>
              <a:t>활용하여 </a:t>
            </a:r>
            <a:r>
              <a:rPr dirty="0" sz="1750">
                <a:latin typeface="맑은 고딕"/>
                <a:cs typeface="맑은 고딕"/>
              </a:rPr>
              <a:t>더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정확한 응답을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생성할 수</a:t>
            </a:r>
            <a:r>
              <a:rPr dirty="0" sz="1750" spc="-10">
                <a:latin typeface="맑은 고딕"/>
                <a:cs typeface="맑은 고딕"/>
              </a:rPr>
              <a:t> 있습니다.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30"/>
              <a:t> </a:t>
            </a:r>
            <a:r>
              <a:rPr dirty="0"/>
              <a:t>236_PDF</a:t>
            </a:r>
            <a:r>
              <a:rPr dirty="0" spc="-35"/>
              <a:t> </a:t>
            </a:r>
            <a:r>
              <a:rPr dirty="0"/>
              <a:t>File</a:t>
            </a:r>
            <a:r>
              <a:rPr dirty="0" spc="-35"/>
              <a:t> </a:t>
            </a:r>
            <a:r>
              <a:rPr dirty="0" spc="-25"/>
              <a:t>입력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55418"/>
            <a:ext cx="4348480" cy="2181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파일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URL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(File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URLs)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사용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"/>
              <a:buChar char="•"/>
            </a:pPr>
            <a:endParaRPr sz="22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파일</a:t>
            </a:r>
            <a:r>
              <a:rPr dirty="0" sz="2450" spc="-5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업로드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(Uploading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files)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Arial"/>
              <a:buChar char="•"/>
            </a:pPr>
            <a:endParaRPr sz="22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Base64로</a:t>
            </a:r>
            <a:r>
              <a:rPr dirty="0" sz="2450" spc="-6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인코딩된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파일</a:t>
            </a:r>
            <a:r>
              <a:rPr dirty="0" sz="2450" spc="-1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사용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Prompt</a:t>
            </a:r>
            <a:r>
              <a:rPr dirty="0" spc="-105"/>
              <a:t> </a:t>
            </a:r>
            <a:r>
              <a:rPr dirty="0" spc="-10"/>
              <a:t>Engineering이란?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63050"/>
            <a:ext cx="8674100" cy="172275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213360" marR="5080" indent="-201295">
              <a:lnSpc>
                <a:spcPts val="2270"/>
              </a:lnSpc>
              <a:spcBef>
                <a:spcPts val="38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AI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언어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모델(예: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GPT,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Claude,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Gemini,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Llama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등)에게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원하는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결과를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얻 </a:t>
            </a:r>
            <a:r>
              <a:rPr dirty="0" sz="2100">
                <a:latin typeface="맑은 고딕"/>
                <a:cs typeface="맑은 고딕"/>
              </a:rPr>
              <a:t>기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위해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입력(Prompt)을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설계하는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기술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200">
              <a:latin typeface="맑은 고딕"/>
              <a:cs typeface="맑은 고딕"/>
            </a:endParaRPr>
          </a:p>
          <a:p>
            <a:pPr marL="213360" marR="28575" indent="-201295">
              <a:lnSpc>
                <a:spcPts val="2280"/>
              </a:lnSpc>
              <a:spcBef>
                <a:spcPts val="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잘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설계된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프롬프트는 AI의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성능을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극대화할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있으며,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특히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LLM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기반 </a:t>
            </a:r>
            <a:r>
              <a:rPr dirty="0" sz="2100">
                <a:latin typeface="맑은 고딕"/>
                <a:cs typeface="맑은 고딕"/>
              </a:rPr>
              <a:t>애플리케이션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개발,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자동화된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문서 생성,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코드 작성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등에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중요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Prompt</a:t>
            </a:r>
            <a:r>
              <a:rPr dirty="0" spc="-75"/>
              <a:t> </a:t>
            </a:r>
            <a:r>
              <a:rPr dirty="0"/>
              <a:t>Engineering의</a:t>
            </a:r>
            <a:r>
              <a:rPr dirty="0" spc="-70"/>
              <a:t> </a:t>
            </a:r>
            <a:r>
              <a:rPr dirty="0"/>
              <a:t>6가지</a:t>
            </a:r>
            <a:r>
              <a:rPr dirty="0" spc="-70"/>
              <a:t> </a:t>
            </a:r>
            <a:r>
              <a:rPr dirty="0" spc="-35"/>
              <a:t>전략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74874"/>
            <a:ext cx="6817359" cy="347599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412750" indent="-400685">
              <a:lnSpc>
                <a:spcPct val="100000"/>
              </a:lnSpc>
              <a:spcBef>
                <a:spcPts val="975"/>
              </a:spcBef>
              <a:buFont typeface="Calibri"/>
              <a:buAutoNum type="arabicPeriod"/>
              <a:tabLst>
                <a:tab pos="412750" algn="l"/>
                <a:tab pos="413384" algn="l"/>
              </a:tabLst>
            </a:pP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명확한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지침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 spc="-25">
                <a:solidFill>
                  <a:srgbClr val="374050"/>
                </a:solidFill>
                <a:latin typeface="맑은 고딕"/>
                <a:cs typeface="맑은 고딕"/>
              </a:rPr>
              <a:t>작성</a:t>
            </a:r>
            <a:endParaRPr sz="2100">
              <a:latin typeface="맑은 고딕"/>
              <a:cs typeface="맑은 고딕"/>
            </a:endParaRPr>
          </a:p>
          <a:p>
            <a:pPr marL="412750" indent="-400685">
              <a:lnSpc>
                <a:spcPct val="100000"/>
              </a:lnSpc>
              <a:spcBef>
                <a:spcPts val="869"/>
              </a:spcBef>
              <a:buFont typeface="Calibri"/>
              <a:buAutoNum type="arabicPeriod"/>
              <a:tabLst>
                <a:tab pos="412750" algn="l"/>
                <a:tab pos="413384" algn="l"/>
              </a:tabLst>
            </a:pPr>
            <a:r>
              <a:rPr dirty="0" sz="2100">
                <a:latin typeface="맑은 고딕"/>
                <a:cs typeface="맑은 고딕"/>
              </a:rPr>
              <a:t>참조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텍스트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제공</a:t>
            </a:r>
            <a:endParaRPr sz="2100">
              <a:latin typeface="맑은 고딕"/>
              <a:cs typeface="맑은 고딕"/>
            </a:endParaRPr>
          </a:p>
          <a:p>
            <a:pPr marL="412750" indent="-400685">
              <a:lnSpc>
                <a:spcPct val="100000"/>
              </a:lnSpc>
              <a:spcBef>
                <a:spcPts val="890"/>
              </a:spcBef>
              <a:buFont typeface="Calibri"/>
              <a:buAutoNum type="arabicPeriod"/>
              <a:tabLst>
                <a:tab pos="412750" algn="l"/>
                <a:tab pos="413384" algn="l"/>
              </a:tabLst>
            </a:pPr>
            <a:r>
              <a:rPr dirty="0" sz="2100">
                <a:latin typeface="맑은 고딕"/>
                <a:cs typeface="맑은 고딕"/>
              </a:rPr>
              <a:t>복잡한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작업을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더</a:t>
            </a:r>
            <a:r>
              <a:rPr dirty="0" sz="2100" spc="-27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간단한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하위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작업으로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분할</a:t>
            </a:r>
            <a:endParaRPr sz="2100">
              <a:latin typeface="맑은 고딕"/>
              <a:cs typeface="맑은 고딕"/>
            </a:endParaRPr>
          </a:p>
          <a:p>
            <a:pPr marL="412750" indent="-400685">
              <a:lnSpc>
                <a:spcPct val="100000"/>
              </a:lnSpc>
              <a:spcBef>
                <a:spcPts val="869"/>
              </a:spcBef>
              <a:buFont typeface="Calibri"/>
              <a:buAutoNum type="arabicPeriod"/>
              <a:tabLst>
                <a:tab pos="412750" algn="l"/>
                <a:tab pos="413384" algn="l"/>
              </a:tabLst>
            </a:pPr>
            <a:r>
              <a:rPr dirty="0" sz="2100">
                <a:latin typeface="맑은 고딕"/>
                <a:cs typeface="맑은 고딕"/>
              </a:rPr>
              <a:t>모델에게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Calibri"/>
                <a:cs typeface="Calibri"/>
              </a:rPr>
              <a:t>“</a:t>
            </a:r>
            <a:r>
              <a:rPr dirty="0" sz="2100">
                <a:latin typeface="맑은 고딕"/>
                <a:cs typeface="맑은 고딕"/>
              </a:rPr>
              <a:t>생각의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흐름(Chain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of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Thought)</a:t>
            </a:r>
            <a:r>
              <a:rPr dirty="0" sz="2100" spc="-10">
                <a:latin typeface="Calibri"/>
                <a:cs typeface="Calibri"/>
              </a:rPr>
              <a:t>”</a:t>
            </a:r>
            <a:r>
              <a:rPr dirty="0" sz="2100" spc="-10">
                <a:latin typeface="맑은 고딕"/>
                <a:cs typeface="맑은 고딕"/>
              </a:rPr>
              <a:t>을</a:t>
            </a:r>
            <a:r>
              <a:rPr dirty="0" sz="2100" spc="-229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요청</a:t>
            </a:r>
            <a:endParaRPr sz="2100">
              <a:latin typeface="맑은 고딕"/>
              <a:cs typeface="맑은 고딕"/>
            </a:endParaRPr>
          </a:p>
          <a:p>
            <a:pPr marL="412750" indent="-400685">
              <a:lnSpc>
                <a:spcPct val="100000"/>
              </a:lnSpc>
              <a:spcBef>
                <a:spcPts val="890"/>
              </a:spcBef>
              <a:buFont typeface="Calibri"/>
              <a:buAutoNum type="arabicPeriod"/>
              <a:tabLst>
                <a:tab pos="412750" algn="l"/>
                <a:tab pos="413384" algn="l"/>
              </a:tabLst>
            </a:pPr>
            <a:r>
              <a:rPr dirty="0" sz="2100">
                <a:latin typeface="맑은 고딕"/>
                <a:cs typeface="맑은 고딕"/>
              </a:rPr>
              <a:t>외부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도구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사용</a:t>
            </a:r>
            <a:endParaRPr sz="2100">
              <a:latin typeface="맑은 고딕"/>
              <a:cs typeface="맑은 고딕"/>
            </a:endParaRPr>
          </a:p>
          <a:p>
            <a:pPr marL="412750" indent="-400685">
              <a:lnSpc>
                <a:spcPct val="100000"/>
              </a:lnSpc>
              <a:spcBef>
                <a:spcPts val="875"/>
              </a:spcBef>
              <a:buFont typeface="Calibri"/>
              <a:buAutoNum type="arabicPeriod"/>
              <a:tabLst>
                <a:tab pos="412750" algn="l"/>
                <a:tab pos="413384" algn="l"/>
              </a:tabLst>
            </a:pPr>
            <a:r>
              <a:rPr dirty="0" sz="2100">
                <a:latin typeface="맑은 고딕"/>
                <a:cs typeface="맑은 고딕"/>
              </a:rPr>
              <a:t>변경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사항을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체계적으로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테스트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3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heavy" sz="21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https://platform.openai.com/docs/guides/prompt-engineering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16240"/>
            <a:ext cx="3558540" cy="5067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1.</a:t>
            </a:r>
            <a:r>
              <a:rPr dirty="0" sz="3150" spc="-5"/>
              <a:t> </a:t>
            </a:r>
            <a:r>
              <a:rPr dirty="0" sz="3150"/>
              <a:t>명확한</a:t>
            </a:r>
            <a:r>
              <a:rPr dirty="0" sz="3150" spc="-15"/>
              <a:t> </a:t>
            </a:r>
            <a:r>
              <a:rPr dirty="0" sz="3150"/>
              <a:t>지침</a:t>
            </a:r>
            <a:r>
              <a:rPr dirty="0" sz="3150" spc="-15"/>
              <a:t> </a:t>
            </a:r>
            <a:r>
              <a:rPr dirty="0" sz="3150" spc="-25"/>
              <a:t>작성</a:t>
            </a:r>
            <a:endParaRPr sz="3150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731488" y="2475934"/>
          <a:ext cx="8975725" cy="3982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6279"/>
                <a:gridCol w="5711825"/>
              </a:tblGrid>
              <a:tr h="2857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550" b="1">
                          <a:latin typeface="맑은 고딕"/>
                          <a:cs typeface="맑은 고딕"/>
                        </a:rPr>
                        <a:t>나쁜</a:t>
                      </a:r>
                      <a:r>
                        <a:rPr dirty="0" sz="1550" spc="60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예시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905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550" b="1">
                          <a:latin typeface="맑은 고딕"/>
                          <a:cs typeface="맑은 고딕"/>
                        </a:rPr>
                        <a:t>좋은</a:t>
                      </a:r>
                      <a:r>
                        <a:rPr dirty="0" sz="1550" spc="60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예시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905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10109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44450">
                        <a:lnSpc>
                          <a:spcPct val="100000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Excel에서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숫자를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어떻게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더하나요?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444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marR="99060">
                        <a:lnSpc>
                          <a:spcPct val="101899"/>
                        </a:lnSpc>
                        <a:spcBef>
                          <a:spcPts val="110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Excel에서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달러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금액이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있는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행을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어떻게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합산하나요?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이것을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전체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시트의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행에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대해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자동으로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수행하고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모든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합계가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"Total"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이라는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열에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오른쪽에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나타나게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하고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싶습니다.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3970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52641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대통령이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누구인가요?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4160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marR="142240">
                        <a:lnSpc>
                          <a:spcPct val="101899"/>
                        </a:lnSpc>
                        <a:spcBef>
                          <a:spcPts val="13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2021년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멕시코의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대통령은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누구였나요,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그리고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선거는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얼마나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자주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열리나요?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714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1009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4450" marR="185420">
                        <a:lnSpc>
                          <a:spcPct val="101899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피보나치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수열을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계산하는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코드를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작성하세요.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45720" marR="39370">
                        <a:lnSpc>
                          <a:spcPct val="101899"/>
                        </a:lnSpc>
                        <a:spcBef>
                          <a:spcPts val="109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피보나치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수열을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효율적으로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계산하는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TypeScript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함수를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작성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하세요.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코드의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각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부분이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무엇을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하고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왜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그렇게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작성되었는지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설명하는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주석을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자세히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달아주세요.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3843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1149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marL="44450">
                        <a:lnSpc>
                          <a:spcPct val="100000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회의록을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요약하세요.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63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marR="66040">
                        <a:lnSpc>
                          <a:spcPct val="101899"/>
                        </a:lnSpc>
                        <a:spcBef>
                          <a:spcPts val="69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회의록을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단락으로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요약하세요.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그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다음,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발언자들과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각각의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주요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포인트에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대한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마크다운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목록을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작성하세요.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마지막으로,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발언자들이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제안한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다음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단계나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행동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사항이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있다면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그것들을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나열하세요.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8826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801662" y="2005126"/>
            <a:ext cx="28562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쿼리에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세부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정보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포함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1662" y="1457299"/>
            <a:ext cx="47244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모델에게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페르소나를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채택하도록</a:t>
            </a:r>
            <a:r>
              <a:rPr dirty="0" sz="2100" spc="-27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요청</a:t>
            </a:r>
            <a:endParaRPr sz="2100">
              <a:latin typeface="맑은 고딕"/>
              <a:cs typeface="맑은 고딕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725392" y="1936731"/>
          <a:ext cx="9230360" cy="1633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0970"/>
                <a:gridCol w="7811134"/>
              </a:tblGrid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내용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513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3525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73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답장을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작성할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때,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각</a:t>
                      </a:r>
                      <a:r>
                        <a:rPr dirty="0" sz="1550" spc="1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단락에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최소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하나의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농담이나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장난스러운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코멘트를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포함하세요.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3525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800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90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marR="132715">
                        <a:lnSpc>
                          <a:spcPct val="101899"/>
                        </a:lnSpc>
                        <a:spcBef>
                          <a:spcPts val="27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시간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내에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그리고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단시간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통보에도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불구하고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배송을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제때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해준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철재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볼트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공급업체에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게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감사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인사를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전하는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글을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작성해주세요.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이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덕분에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우리는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중요한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주문을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제때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50">
                          <a:latin typeface="맑은 고딕"/>
                          <a:cs typeface="맑은 고딕"/>
                        </a:rPr>
                        <a:t>납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품할</a:t>
                      </a:r>
                      <a:r>
                        <a:rPr dirty="0" sz="1550" spc="4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dirty="0" sz="1550" spc="4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있었습니다.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92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2554" y="2857271"/>
            <a:ext cx="4452620" cy="826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/>
              <a:t>생성형</a:t>
            </a:r>
            <a:r>
              <a:rPr dirty="0" sz="5250" spc="-20"/>
              <a:t> </a:t>
            </a:r>
            <a:r>
              <a:rPr dirty="0" sz="5250"/>
              <a:t>AI</a:t>
            </a:r>
            <a:r>
              <a:rPr dirty="0" sz="5250" spc="15"/>
              <a:t> </a:t>
            </a:r>
            <a:r>
              <a:rPr dirty="0" sz="5250" spc="-25"/>
              <a:t>개요</a:t>
            </a:r>
            <a:endParaRPr sz="525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766502" y="2561227"/>
          <a:ext cx="8966835" cy="1441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755"/>
                <a:gridCol w="7489825"/>
              </a:tblGrid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내용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6002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marR="275590">
                        <a:lnSpc>
                          <a:spcPct val="101899"/>
                        </a:lnSpc>
                        <a:spcBef>
                          <a:spcPts val="27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두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개의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기사(XML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구분됨)가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제공됩니다.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각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기사의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주장을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요약한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다음,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어느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기사가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더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나은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주장을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하고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있는지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밝히고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그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이유를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설명하세요.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92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5600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5875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marR="175895">
                        <a:lnSpc>
                          <a:spcPct val="101899"/>
                        </a:lnSpc>
                        <a:spcBef>
                          <a:spcPts val="27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&lt;article&gt;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첫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번째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기사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내용을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여기에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삽입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&lt;/article&gt;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&lt;article&gt;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두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번째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기사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50">
                          <a:latin typeface="맑은 고딕"/>
                          <a:cs typeface="맑은 고딕"/>
                        </a:rPr>
                        <a:t>내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용을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여기에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삽입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&lt;/article&gt;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29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842213" y="1325638"/>
            <a:ext cx="57048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구분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기호를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사용하여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입력의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개별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부분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명확화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5733" y="1773751"/>
            <a:ext cx="9231630" cy="572770"/>
            <a:chOff x="765733" y="1773751"/>
            <a:chExt cx="9231630" cy="572770"/>
          </a:xfrm>
        </p:grpSpPr>
        <p:sp>
          <p:nvSpPr>
            <p:cNvPr id="5" name="object 5" descr=""/>
            <p:cNvSpPr/>
            <p:nvPr/>
          </p:nvSpPr>
          <p:spPr>
            <a:xfrm>
              <a:off x="770305" y="1774507"/>
              <a:ext cx="9222740" cy="571500"/>
            </a:xfrm>
            <a:custGeom>
              <a:avLst/>
              <a:gdLst/>
              <a:ahLst/>
              <a:cxnLst/>
              <a:rect l="l" t="t" r="r" b="b"/>
              <a:pathLst>
                <a:path w="9222740" h="571500">
                  <a:moveTo>
                    <a:pt x="1409674" y="0"/>
                  </a:moveTo>
                  <a:lnTo>
                    <a:pt x="1409674" y="571195"/>
                  </a:lnTo>
                </a:path>
                <a:path w="9222740" h="571500">
                  <a:moveTo>
                    <a:pt x="0" y="0"/>
                  </a:moveTo>
                  <a:lnTo>
                    <a:pt x="0" y="571195"/>
                  </a:lnTo>
                </a:path>
                <a:path w="9222740" h="571500">
                  <a:moveTo>
                    <a:pt x="9222295" y="0"/>
                  </a:moveTo>
                  <a:lnTo>
                    <a:pt x="9222295" y="571195"/>
                  </a:lnTo>
                </a:path>
              </a:pathLst>
            </a:custGeom>
            <a:ln w="7607">
              <a:solidFill>
                <a:srgbClr val="D9D9E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5733" y="1779079"/>
              <a:ext cx="9231630" cy="562610"/>
            </a:xfrm>
            <a:custGeom>
              <a:avLst/>
              <a:gdLst/>
              <a:ahLst/>
              <a:cxnLst/>
              <a:rect l="l" t="t" r="r" b="b"/>
              <a:pathLst>
                <a:path w="9231630" h="562610">
                  <a:moveTo>
                    <a:pt x="0" y="0"/>
                  </a:moveTo>
                  <a:lnTo>
                    <a:pt x="9231439" y="0"/>
                  </a:lnTo>
                </a:path>
                <a:path w="9231630" h="562610">
                  <a:moveTo>
                    <a:pt x="0" y="562051"/>
                  </a:moveTo>
                  <a:lnTo>
                    <a:pt x="9231439" y="562051"/>
                  </a:lnTo>
                </a:path>
              </a:pathLst>
            </a:custGeom>
            <a:ln w="10655">
              <a:solidFill>
                <a:srgbClr val="D9D9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183784" y="1801431"/>
            <a:ext cx="7805420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5565" marR="2563495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latin typeface="맑은 고딕"/>
                <a:cs typeface="맑은 고딕"/>
              </a:rPr>
              <a:t>세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겹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따옴표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안의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텍스트를</a:t>
            </a:r>
            <a:r>
              <a:rPr dirty="0" sz="1550" spc="3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세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줄의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짧은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시로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요약해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줘. </a:t>
            </a:r>
            <a:r>
              <a:rPr dirty="0" sz="1550">
                <a:latin typeface="맑은 고딕"/>
                <a:cs typeface="맑은 고딕"/>
              </a:rPr>
              <a:t>“””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insert</a:t>
            </a:r>
            <a:r>
              <a:rPr dirty="0" sz="1550" spc="4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text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here</a:t>
            </a:r>
            <a:r>
              <a:rPr dirty="0" sz="1550" spc="4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“””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4109" y="1921649"/>
            <a:ext cx="140208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60375">
              <a:lnSpc>
                <a:spcPct val="100000"/>
              </a:lnSpc>
              <a:spcBef>
                <a:spcPts val="130"/>
              </a:spcBef>
            </a:pPr>
            <a:r>
              <a:rPr dirty="0" sz="1550" spc="-20">
                <a:latin typeface="맑은 고딕"/>
                <a:cs typeface="맑은 고딕"/>
              </a:rPr>
              <a:t>USER</a:t>
            </a:r>
            <a:endParaRPr sz="1550">
              <a:latin typeface="맑은 고딕"/>
              <a:cs typeface="맑은 고딕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766502" y="4247394"/>
          <a:ext cx="8966835" cy="1922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8755"/>
                <a:gridCol w="7489825"/>
              </a:tblGrid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내용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800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90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8740" marR="170180">
                        <a:lnSpc>
                          <a:spcPct val="101899"/>
                        </a:lnSpc>
                        <a:spcBef>
                          <a:spcPts val="27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논문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초록과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제안된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논문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제목이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제공됩니다.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논문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제목은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논문의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주제를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잘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반영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해야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하며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눈길을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끌어야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합니다.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제목이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이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기준에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부합하지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않으면,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다른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5개의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대안을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제시하세요.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92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80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90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초록: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여기에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초록을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삽입하세요.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제목: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여기에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제목을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삽입하세요.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937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1662" y="1457299"/>
            <a:ext cx="47853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작업을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완료하는데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필요한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단계를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지정</a:t>
            </a:r>
            <a:endParaRPr sz="2100">
              <a:latin typeface="맑은 고딕"/>
              <a:cs typeface="맑은 고딕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725392" y="1936731"/>
          <a:ext cx="9230360" cy="2402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0970"/>
                <a:gridCol w="7811134"/>
              </a:tblGrid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내용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1763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다음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단계별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지침에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따라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사용자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입력에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응답하세요.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8740" marR="168910">
                        <a:lnSpc>
                          <a:spcPct val="101899"/>
                        </a:lnSpc>
                        <a:spcBef>
                          <a:spcPts val="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1단계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사용자가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세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겹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따옴표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안에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텍스트를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제공합니다.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이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텍스트를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"Summary: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50">
                          <a:latin typeface="맑은 고딕"/>
                          <a:cs typeface="맑은 고딕"/>
                        </a:rPr>
                        <a:t>"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라는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접두사를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붙여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문장으로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요약하세요.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78740" marR="159385">
                        <a:lnSpc>
                          <a:spcPct val="101899"/>
                        </a:lnSpc>
                        <a:spcBef>
                          <a:spcPts val="188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2단계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1단계에서의</a:t>
                      </a:r>
                      <a:r>
                        <a:rPr dirty="0" sz="155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요약을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스페인어로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번역하고,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"Translation: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"이라는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접두사를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50">
                          <a:latin typeface="맑은 고딕"/>
                          <a:cs typeface="맑은 고딕"/>
                        </a:rPr>
                        <a:t>붙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이세요.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9369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73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"""여기에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텍스트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삽입"""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73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1662" y="1457299"/>
            <a:ext cx="351662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예시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제공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Calibri"/>
                <a:cs typeface="Calibri"/>
              </a:rPr>
              <a:t>–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Few Shot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Prompt</a:t>
            </a:r>
            <a:endParaRPr sz="2100">
              <a:latin typeface="Calibri"/>
              <a:cs typeface="Calibri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567067" y="1936731"/>
          <a:ext cx="9665335" cy="24066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95"/>
                <a:gridCol w="1410970"/>
                <a:gridCol w="7811134"/>
                <a:gridCol w="269240"/>
              </a:tblGrid>
              <a:tr h="398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D9D9E3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9271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0">
                        <a:lnSpc>
                          <a:spcPct val="100000"/>
                        </a:lnSpc>
                        <a:spcBef>
                          <a:spcPts val="990"/>
                        </a:spcBef>
                        <a:tabLst>
                          <a:tab pos="3702050" algn="l"/>
                        </a:tabLst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example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	</a:t>
                      </a:r>
                      <a:r>
                        <a:rPr dirty="0" baseline="8960" sz="2325" spc="-37" b="1">
                          <a:latin typeface="맑은 고딕"/>
                          <a:cs typeface="맑은 고딕"/>
                        </a:rPr>
                        <a:t>내용</a:t>
                      </a:r>
                      <a:endParaRPr baseline="8960" sz="2325">
                        <a:latin typeface="맑은 고딕"/>
                        <a:cs typeface="맑은 고딕"/>
                      </a:endParaRPr>
                    </a:p>
                  </a:txBody>
                  <a:tcPr marL="0" marR="0" marB="0" marT="12573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D9D9E3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3243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8382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일관된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스타일로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대답하세요.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8382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D9D9E3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15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인내에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대해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가르쳐줘.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863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D9D9E3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768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ASSISTANT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698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marR="92710">
                        <a:lnSpc>
                          <a:spcPct val="101899"/>
                        </a:lnSpc>
                        <a:spcBef>
                          <a:spcPts val="114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가장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깊은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계곡을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만드는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강은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겸손한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샘에서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흘러나옵니다;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가장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웅장한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교향곡은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50">
                          <a:latin typeface="맑은 고딕"/>
                          <a:cs typeface="맑은 고딕"/>
                        </a:rPr>
                        <a:t>하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나의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음표에서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시작됩니다;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가장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복잡한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양탄자는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한가닥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실로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시작됩니다.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4541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D9D9E3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91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D9D9E3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8191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바다에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대해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가르쳐줘.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8191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D9D9E3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1098" y="1422920"/>
            <a:ext cx="28562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원하는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길이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지정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65733" y="2006796"/>
            <a:ext cx="9231630" cy="813435"/>
            <a:chOff x="765733" y="2006796"/>
            <a:chExt cx="9231630" cy="813435"/>
          </a:xfrm>
        </p:grpSpPr>
        <p:sp>
          <p:nvSpPr>
            <p:cNvPr id="4" name="object 4" descr=""/>
            <p:cNvSpPr/>
            <p:nvPr/>
          </p:nvSpPr>
          <p:spPr>
            <a:xfrm>
              <a:off x="770305" y="2007552"/>
              <a:ext cx="9222740" cy="812165"/>
            </a:xfrm>
            <a:custGeom>
              <a:avLst/>
              <a:gdLst/>
              <a:ahLst/>
              <a:cxnLst/>
              <a:rect l="l" t="t" r="r" b="b"/>
              <a:pathLst>
                <a:path w="9222740" h="812164">
                  <a:moveTo>
                    <a:pt x="1409674" y="0"/>
                  </a:moveTo>
                  <a:lnTo>
                    <a:pt x="1409674" y="811860"/>
                  </a:lnTo>
                </a:path>
                <a:path w="9222740" h="812164">
                  <a:moveTo>
                    <a:pt x="0" y="0"/>
                  </a:moveTo>
                  <a:lnTo>
                    <a:pt x="0" y="811860"/>
                  </a:lnTo>
                </a:path>
                <a:path w="9222740" h="812164">
                  <a:moveTo>
                    <a:pt x="9222295" y="0"/>
                  </a:moveTo>
                  <a:lnTo>
                    <a:pt x="9222295" y="811860"/>
                  </a:lnTo>
                </a:path>
              </a:pathLst>
            </a:custGeom>
            <a:ln w="7607">
              <a:solidFill>
                <a:srgbClr val="D9D9E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5733" y="2012124"/>
              <a:ext cx="9231630" cy="803275"/>
            </a:xfrm>
            <a:custGeom>
              <a:avLst/>
              <a:gdLst/>
              <a:ahLst/>
              <a:cxnLst/>
              <a:rect l="l" t="t" r="r" b="b"/>
              <a:pathLst>
                <a:path w="9231630" h="803275">
                  <a:moveTo>
                    <a:pt x="0" y="0"/>
                  </a:moveTo>
                  <a:lnTo>
                    <a:pt x="9231439" y="0"/>
                  </a:lnTo>
                </a:path>
                <a:path w="9231630" h="803275">
                  <a:moveTo>
                    <a:pt x="0" y="802716"/>
                  </a:moveTo>
                  <a:lnTo>
                    <a:pt x="9231439" y="802716"/>
                  </a:lnTo>
                </a:path>
              </a:pathLst>
            </a:custGeom>
            <a:ln w="10655">
              <a:solidFill>
                <a:srgbClr val="D9D9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183784" y="2034768"/>
            <a:ext cx="7805420" cy="7486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삼중</a:t>
            </a:r>
            <a:r>
              <a:rPr dirty="0" sz="1550" spc="10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따옴표로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구분하여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텍스트를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약</a:t>
            </a:r>
            <a:r>
              <a:rPr dirty="0" sz="1550" spc="10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50단어로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요약합니다.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맑은 고딕"/>
              <a:cs typeface="맑은 고딕"/>
            </a:endParaRPr>
          </a:p>
          <a:p>
            <a:pPr marL="75565">
              <a:lnSpc>
                <a:spcPct val="100000"/>
              </a:lnSpc>
              <a:spcBef>
                <a:spcPts val="5"/>
              </a:spcBef>
            </a:pPr>
            <a:r>
              <a:rPr dirty="0" sz="1550">
                <a:latin typeface="맑은 고딕"/>
                <a:cs typeface="맑은 고딕"/>
              </a:rPr>
              <a:t>“””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insert</a:t>
            </a:r>
            <a:r>
              <a:rPr dirty="0" sz="1550" spc="4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text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here</a:t>
            </a:r>
            <a:r>
              <a:rPr dirty="0" sz="1550" spc="4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“””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74109" y="2275204"/>
            <a:ext cx="140208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60375">
              <a:lnSpc>
                <a:spcPct val="100000"/>
              </a:lnSpc>
              <a:spcBef>
                <a:spcPts val="130"/>
              </a:spcBef>
            </a:pPr>
            <a:r>
              <a:rPr dirty="0" sz="1550" spc="-20">
                <a:latin typeface="맑은 고딕"/>
                <a:cs typeface="맑은 고딕"/>
              </a:rPr>
              <a:t>USER</a:t>
            </a:r>
            <a:endParaRPr sz="1550">
              <a:latin typeface="맑은 고딕"/>
              <a:cs typeface="맑은 고딕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65733" y="3204768"/>
            <a:ext cx="9231630" cy="812800"/>
            <a:chOff x="765733" y="3204768"/>
            <a:chExt cx="9231630" cy="812800"/>
          </a:xfrm>
        </p:grpSpPr>
        <p:sp>
          <p:nvSpPr>
            <p:cNvPr id="9" name="object 9" descr=""/>
            <p:cNvSpPr/>
            <p:nvPr/>
          </p:nvSpPr>
          <p:spPr>
            <a:xfrm>
              <a:off x="770305" y="3204768"/>
              <a:ext cx="9222740" cy="812165"/>
            </a:xfrm>
            <a:custGeom>
              <a:avLst/>
              <a:gdLst/>
              <a:ahLst/>
              <a:cxnLst/>
              <a:rect l="l" t="t" r="r" b="b"/>
              <a:pathLst>
                <a:path w="9222740" h="812164">
                  <a:moveTo>
                    <a:pt x="1409674" y="0"/>
                  </a:moveTo>
                  <a:lnTo>
                    <a:pt x="1409674" y="811860"/>
                  </a:lnTo>
                </a:path>
                <a:path w="9222740" h="812164">
                  <a:moveTo>
                    <a:pt x="0" y="0"/>
                  </a:moveTo>
                  <a:lnTo>
                    <a:pt x="0" y="811860"/>
                  </a:lnTo>
                </a:path>
                <a:path w="9222740" h="812164">
                  <a:moveTo>
                    <a:pt x="9222295" y="0"/>
                  </a:moveTo>
                  <a:lnTo>
                    <a:pt x="9222295" y="811860"/>
                  </a:lnTo>
                </a:path>
              </a:pathLst>
            </a:custGeom>
            <a:ln w="7607">
              <a:solidFill>
                <a:srgbClr val="D9D9E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65733" y="3210864"/>
              <a:ext cx="9231630" cy="801370"/>
            </a:xfrm>
            <a:custGeom>
              <a:avLst/>
              <a:gdLst/>
              <a:ahLst/>
              <a:cxnLst/>
              <a:rect l="l" t="t" r="r" b="b"/>
              <a:pathLst>
                <a:path w="9231630" h="801370">
                  <a:moveTo>
                    <a:pt x="0" y="0"/>
                  </a:moveTo>
                  <a:lnTo>
                    <a:pt x="9231439" y="0"/>
                  </a:lnTo>
                </a:path>
                <a:path w="9231630" h="801370">
                  <a:moveTo>
                    <a:pt x="0" y="801192"/>
                  </a:moveTo>
                  <a:lnTo>
                    <a:pt x="9231439" y="801192"/>
                  </a:lnTo>
                </a:path>
              </a:pathLst>
            </a:custGeom>
            <a:ln w="10655">
              <a:solidFill>
                <a:srgbClr val="D9D9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183784" y="3232289"/>
            <a:ext cx="7805420" cy="7486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삼중</a:t>
            </a:r>
            <a:r>
              <a:rPr dirty="0" sz="1550" spc="114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따옴표로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구분하여</a:t>
            </a:r>
            <a:r>
              <a:rPr dirty="0" sz="1550" spc="10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2문단으로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텍스트를</a:t>
            </a:r>
            <a:r>
              <a:rPr dirty="0" sz="1550" spc="105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요약하세요.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맑은 고딕"/>
              <a:cs typeface="맑은 고딕"/>
            </a:endParaRPr>
          </a:p>
          <a:p>
            <a:pPr marL="75565">
              <a:lnSpc>
                <a:spcPct val="100000"/>
              </a:lnSpc>
              <a:spcBef>
                <a:spcPts val="5"/>
              </a:spcBef>
            </a:pPr>
            <a:r>
              <a:rPr dirty="0" sz="1550">
                <a:latin typeface="맑은 고딕"/>
                <a:cs typeface="맑은 고딕"/>
              </a:rPr>
              <a:t>“””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insert</a:t>
            </a:r>
            <a:r>
              <a:rPr dirty="0" sz="1550" spc="4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text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here</a:t>
            </a:r>
            <a:r>
              <a:rPr dirty="0" sz="1550" spc="4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“””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74109" y="3472726"/>
            <a:ext cx="140208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60375">
              <a:lnSpc>
                <a:spcPct val="100000"/>
              </a:lnSpc>
              <a:spcBef>
                <a:spcPts val="130"/>
              </a:spcBef>
            </a:pPr>
            <a:r>
              <a:rPr dirty="0" sz="1550" spc="-20">
                <a:latin typeface="맑은 고딕"/>
                <a:cs typeface="맑은 고딕"/>
              </a:rPr>
              <a:t>USER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72032"/>
            <a:ext cx="3459479" cy="5067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2.</a:t>
            </a:r>
            <a:r>
              <a:rPr dirty="0" sz="3150" spc="-5"/>
              <a:t> </a:t>
            </a:r>
            <a:r>
              <a:rPr dirty="0" sz="3150"/>
              <a:t>참조</a:t>
            </a:r>
            <a:r>
              <a:rPr dirty="0" sz="3150" spc="-409"/>
              <a:t> </a:t>
            </a:r>
            <a:r>
              <a:rPr dirty="0" sz="3150"/>
              <a:t>텍스트</a:t>
            </a:r>
            <a:r>
              <a:rPr dirty="0" sz="3150" spc="-400"/>
              <a:t> </a:t>
            </a:r>
            <a:r>
              <a:rPr dirty="0" sz="3150" spc="-25"/>
              <a:t>제공</a:t>
            </a:r>
            <a:endParaRPr sz="3150"/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055850"/>
            <a:ext cx="61798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모델에게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참조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텍스트를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사용하여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답변하도록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지시</a:t>
            </a:r>
            <a:endParaRPr sz="2100">
              <a:latin typeface="맑은 고딕"/>
              <a:cs typeface="맑은 고딕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725392" y="2535332"/>
          <a:ext cx="9230360" cy="3604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0970"/>
                <a:gridCol w="7811134"/>
              </a:tblGrid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내용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5600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5938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marR="232410">
                        <a:lnSpc>
                          <a:spcPct val="101899"/>
                        </a:lnSpc>
                        <a:spcBef>
                          <a:spcPts val="27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질문에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답하려면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삼중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따옴표로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구분된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제공된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기사를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사용하세요.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기사에서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답변을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찾을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없는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경우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"답변을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찾을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없습니다."라고</a:t>
                      </a:r>
                      <a:r>
                        <a:rPr dirty="0" sz="1550" spc="4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기재하세요.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29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80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254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"""기사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삽입""“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질문: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&lt;여기에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질문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삽입&gt;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937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72032"/>
            <a:ext cx="8224520" cy="5067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3.</a:t>
            </a:r>
            <a:r>
              <a:rPr dirty="0" sz="3150" spc="-5"/>
              <a:t> </a:t>
            </a:r>
            <a:r>
              <a:rPr dirty="0" sz="3150"/>
              <a:t>복잡한</a:t>
            </a:r>
            <a:r>
              <a:rPr dirty="0" sz="3150" spc="-415"/>
              <a:t> </a:t>
            </a:r>
            <a:r>
              <a:rPr dirty="0" sz="3150"/>
              <a:t>작업을</a:t>
            </a:r>
            <a:r>
              <a:rPr dirty="0" sz="3150" spc="-400"/>
              <a:t> </a:t>
            </a:r>
            <a:r>
              <a:rPr dirty="0" sz="3150"/>
              <a:t>더</a:t>
            </a:r>
            <a:r>
              <a:rPr dirty="0" sz="3150" spc="-405"/>
              <a:t> </a:t>
            </a:r>
            <a:r>
              <a:rPr dirty="0" sz="3150"/>
              <a:t>간단한</a:t>
            </a:r>
            <a:r>
              <a:rPr dirty="0" sz="3150" spc="-415"/>
              <a:t> </a:t>
            </a:r>
            <a:r>
              <a:rPr dirty="0" sz="3150"/>
              <a:t>하위</a:t>
            </a:r>
            <a:r>
              <a:rPr dirty="0" sz="3150" spc="-400"/>
              <a:t> </a:t>
            </a:r>
            <a:r>
              <a:rPr dirty="0" sz="3150"/>
              <a:t>작업으로</a:t>
            </a:r>
            <a:r>
              <a:rPr dirty="0" sz="3150" spc="-415"/>
              <a:t> </a:t>
            </a:r>
            <a:r>
              <a:rPr dirty="0" sz="3150" spc="-25"/>
              <a:t>분할</a:t>
            </a:r>
            <a:endParaRPr sz="3150"/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055850"/>
            <a:ext cx="8286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의도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분류를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사용하여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사용자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쿼리에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가장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관련성이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높은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지침을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식별</a:t>
            </a:r>
            <a:endParaRPr sz="2100">
              <a:latin typeface="맑은 고딕"/>
              <a:cs typeface="맑은 고딕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725392" y="2535332"/>
          <a:ext cx="9230360" cy="3604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0970"/>
                <a:gridCol w="7811134"/>
              </a:tblGrid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내용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2004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당신은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고객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지원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챗봇입니다.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78740" marR="2201545">
                        <a:lnSpc>
                          <a:spcPct val="203100"/>
                        </a:lnSpc>
                        <a:spcBef>
                          <a:spcPts val="1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사용자의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질문을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분석하여,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가장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적절한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해결책을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제공합니다.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질문을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다음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3가지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범주로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분류하세요: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230504" indent="-152400">
                        <a:lnSpc>
                          <a:spcPct val="100000"/>
                        </a:lnSpc>
                        <a:spcBef>
                          <a:spcPts val="35"/>
                        </a:spcBef>
                        <a:buChar char="-"/>
                        <a:tabLst>
                          <a:tab pos="231140" algn="l"/>
                        </a:tabLst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[배송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문제]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(배송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조회,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지연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문제)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230504" indent="-152400">
                        <a:lnSpc>
                          <a:spcPct val="100000"/>
                        </a:lnSpc>
                        <a:spcBef>
                          <a:spcPts val="35"/>
                        </a:spcBef>
                        <a:buChar char="-"/>
                        <a:tabLst>
                          <a:tab pos="231140" algn="l"/>
                        </a:tabLst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[결제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문제]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(환불,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결제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오류)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230504" indent="-152400">
                        <a:lnSpc>
                          <a:spcPct val="100000"/>
                        </a:lnSpc>
                        <a:spcBef>
                          <a:spcPts val="35"/>
                        </a:spcBef>
                        <a:buChar char="-"/>
                        <a:tabLst>
                          <a:tab pos="231140" algn="l"/>
                        </a:tabLst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[기타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문의]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(제품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정보,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일반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질문)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73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10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결제하려고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하는데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카드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오류가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발생했어요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10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72032"/>
            <a:ext cx="7685405" cy="5067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4.</a:t>
            </a:r>
            <a:r>
              <a:rPr dirty="0" sz="3150" spc="-30"/>
              <a:t> </a:t>
            </a:r>
            <a:r>
              <a:rPr dirty="0" sz="3150">
                <a:latin typeface="Calibri"/>
                <a:cs typeface="Calibri"/>
              </a:rPr>
              <a:t>“</a:t>
            </a:r>
            <a:r>
              <a:rPr dirty="0" sz="3150"/>
              <a:t>생각의</a:t>
            </a:r>
            <a:r>
              <a:rPr dirty="0" sz="3150" spc="-15"/>
              <a:t> </a:t>
            </a:r>
            <a:r>
              <a:rPr dirty="0" sz="3150"/>
              <a:t>흐름(Chain</a:t>
            </a:r>
            <a:r>
              <a:rPr dirty="0" sz="3150" spc="-5"/>
              <a:t> </a:t>
            </a:r>
            <a:r>
              <a:rPr dirty="0" sz="3150"/>
              <a:t>of</a:t>
            </a:r>
            <a:r>
              <a:rPr dirty="0" sz="3150" spc="-15"/>
              <a:t> </a:t>
            </a:r>
            <a:r>
              <a:rPr dirty="0" sz="3150" spc="-10"/>
              <a:t>Thought)</a:t>
            </a:r>
            <a:r>
              <a:rPr dirty="0" sz="3150" spc="-10">
                <a:latin typeface="Calibri"/>
                <a:cs typeface="Calibri"/>
              </a:rPr>
              <a:t>”</a:t>
            </a:r>
            <a:r>
              <a:rPr dirty="0" sz="3150" spc="-10"/>
              <a:t>을</a:t>
            </a:r>
            <a:r>
              <a:rPr dirty="0" sz="3150" spc="-370"/>
              <a:t> </a:t>
            </a:r>
            <a:r>
              <a:rPr dirty="0" sz="3150" spc="-25"/>
              <a:t>요청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055850"/>
            <a:ext cx="59861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 spc="-10">
                <a:latin typeface="Calibri"/>
                <a:cs typeface="Calibri"/>
              </a:rPr>
              <a:t>AI</a:t>
            </a:r>
            <a:r>
              <a:rPr dirty="0" sz="2100" spc="-10">
                <a:latin typeface="맑은 고딕"/>
                <a:cs typeface="맑은 고딕"/>
              </a:rPr>
              <a:t>가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단계별로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논리적인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사고를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할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있도록</a:t>
            </a:r>
            <a:r>
              <a:rPr dirty="0" sz="2100" spc="-25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유도</a:t>
            </a:r>
            <a:endParaRPr sz="2100">
              <a:latin typeface="맑은 고딕"/>
              <a:cs typeface="맑은 고딕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725392" y="2535332"/>
          <a:ext cx="9230360" cy="3604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0970"/>
                <a:gridCol w="7811134"/>
              </a:tblGrid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내용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556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2484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당신은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논리적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사고를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강조하는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AI입니다.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78740" marR="222250">
                        <a:lnSpc>
                          <a:spcPct val="101899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질문에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답할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때,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최종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답변을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바로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제공하지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말고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단계별로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논리적인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사고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과정을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50">
                          <a:latin typeface="맑은 고딕"/>
                          <a:cs typeface="맑은 고딕"/>
                        </a:rPr>
                        <a:t>설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명하세요.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78740" marR="316865">
                        <a:lnSpc>
                          <a:spcPct val="101200"/>
                        </a:lnSpc>
                        <a:spcBef>
                          <a:spcPts val="1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특히,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수학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문제,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논리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퍼즐,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프로그래밍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디버깅,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복잡한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의사결정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문제에서는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Chain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of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Thought</a:t>
                      </a:r>
                      <a:r>
                        <a:rPr dirty="0" sz="155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(CoT)</a:t>
                      </a:r>
                      <a:r>
                        <a:rPr dirty="0" sz="155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방식을</a:t>
                      </a:r>
                      <a:r>
                        <a:rPr dirty="0" sz="1550" spc="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적용하세요.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**CoT</a:t>
                      </a:r>
                      <a:r>
                        <a:rPr dirty="0" sz="1550" spc="4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적용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방법:**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303530" indent="-225425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/>
                        <a:tabLst>
                          <a:tab pos="304165" algn="l"/>
                        </a:tabLst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문제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분석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질문의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핵심을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파악하고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어떤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논리적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접근이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필요한지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설명하세요.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303530" indent="-225425">
                        <a:lnSpc>
                          <a:spcPct val="100000"/>
                        </a:lnSpc>
                        <a:spcBef>
                          <a:spcPts val="35"/>
                        </a:spcBef>
                        <a:buAutoNum type="arabicPeriod"/>
                        <a:tabLst>
                          <a:tab pos="304165" algn="l"/>
                        </a:tabLst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중간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추론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과정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단계별로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문제를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해결하는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논리적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흐름을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보여주세요.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303530" indent="-225425">
                        <a:lnSpc>
                          <a:spcPct val="100000"/>
                        </a:lnSpc>
                        <a:spcBef>
                          <a:spcPts val="25"/>
                        </a:spcBef>
                        <a:buAutoNum type="arabicPeriod"/>
                        <a:tabLst>
                          <a:tab pos="304165" algn="l"/>
                        </a:tabLst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결론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도출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: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마지막에</a:t>
                      </a:r>
                      <a:r>
                        <a:rPr dirty="0" sz="155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최종적인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답을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명확하게</a:t>
                      </a:r>
                      <a:r>
                        <a:rPr dirty="0" sz="155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제시하세요.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73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800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90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어떤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사람이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10개의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사과를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가지고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있습니다.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78740" marR="2040255">
                        <a:lnSpc>
                          <a:spcPct val="101899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그는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친구에게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3개를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주고,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또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다른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친구에게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2개를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주었습니다.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현재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남아있는</a:t>
                      </a:r>
                      <a:r>
                        <a:rPr dirty="0" sz="155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사과는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몇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개인가요?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937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72032"/>
            <a:ext cx="3058795" cy="5067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5.</a:t>
            </a:r>
            <a:r>
              <a:rPr dirty="0" sz="3150" spc="-5"/>
              <a:t> </a:t>
            </a:r>
            <a:r>
              <a:rPr dirty="0" sz="3150"/>
              <a:t>외부</a:t>
            </a:r>
            <a:r>
              <a:rPr dirty="0" sz="3150" spc="-409"/>
              <a:t> </a:t>
            </a:r>
            <a:r>
              <a:rPr dirty="0" sz="3150"/>
              <a:t>도구</a:t>
            </a:r>
            <a:r>
              <a:rPr dirty="0" sz="3150" spc="-395"/>
              <a:t> </a:t>
            </a:r>
            <a:r>
              <a:rPr dirty="0" sz="3150" spc="-25"/>
              <a:t>사용</a:t>
            </a:r>
            <a:endParaRPr sz="3150"/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055850"/>
            <a:ext cx="83775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코드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실행을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사용하여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보다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정확한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계산을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수행하거나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외부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 spc="-10">
                <a:latin typeface="Calibri"/>
                <a:cs typeface="Calibri"/>
              </a:rPr>
              <a:t>API</a:t>
            </a:r>
            <a:r>
              <a:rPr dirty="0" sz="2100" spc="-10">
                <a:latin typeface="맑은 고딕"/>
                <a:cs typeface="맑은 고딕"/>
              </a:rPr>
              <a:t>를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호출</a:t>
            </a:r>
            <a:endParaRPr sz="2100">
              <a:latin typeface="맑은 고딕"/>
              <a:cs typeface="맑은 고딕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731488" y="2672429"/>
          <a:ext cx="9230360" cy="1441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9700"/>
                <a:gridCol w="7812405"/>
              </a:tblGrid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구분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6194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550" spc="-25" b="1">
                          <a:latin typeface="맑은 고딕"/>
                          <a:cs typeface="맑은 고딕"/>
                        </a:rPr>
                        <a:t>내용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6194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9525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800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27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당신은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실시간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정보를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제공하는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AI입니다.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79375" marR="2007235">
                        <a:lnSpc>
                          <a:spcPct val="101899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정확한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날씨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정보를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제공하기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위해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외부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API를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호출해야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합니다.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사용자의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요청을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분석하고,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적절한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API를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호출하여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응답하세요.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100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12700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73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오늘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서울의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날씨는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어때?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735">
                    <a:lnL w="9525">
                      <a:solidFill>
                        <a:srgbClr val="D9D9E3"/>
                      </a:solidFill>
                      <a:prstDash val="solid"/>
                    </a:lnL>
                    <a:lnR w="9525">
                      <a:solidFill>
                        <a:srgbClr val="D9D9E3"/>
                      </a:solidFill>
                      <a:prstDash val="solid"/>
                    </a:lnR>
                    <a:lnT w="12700">
                      <a:solidFill>
                        <a:srgbClr val="D9D9E3"/>
                      </a:solidFill>
                      <a:prstDash val="solid"/>
                    </a:lnT>
                    <a:lnB w="9525">
                      <a:solidFill>
                        <a:srgbClr val="D9D9E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72032"/>
            <a:ext cx="5951855" cy="5067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6.</a:t>
            </a:r>
            <a:r>
              <a:rPr dirty="0" sz="3150" spc="-5"/>
              <a:t> </a:t>
            </a:r>
            <a:r>
              <a:rPr dirty="0" sz="3150"/>
              <a:t>변경</a:t>
            </a:r>
            <a:r>
              <a:rPr dirty="0" sz="3150" spc="-409"/>
              <a:t> </a:t>
            </a:r>
            <a:r>
              <a:rPr dirty="0" sz="3150"/>
              <a:t>사항을</a:t>
            </a:r>
            <a:r>
              <a:rPr dirty="0" sz="3150" spc="-400"/>
              <a:t> </a:t>
            </a:r>
            <a:r>
              <a:rPr dirty="0" sz="3150"/>
              <a:t>체계적으로</a:t>
            </a:r>
            <a:r>
              <a:rPr dirty="0" sz="3150" spc="-420"/>
              <a:t> </a:t>
            </a:r>
            <a:r>
              <a:rPr dirty="0" sz="3150" spc="-25"/>
              <a:t>테스트</a:t>
            </a:r>
            <a:endParaRPr sz="3150"/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004225"/>
            <a:ext cx="8820785" cy="985519"/>
          </a:xfrm>
          <a:prstGeom prst="rect">
            <a:avLst/>
          </a:prstGeom>
        </p:spPr>
        <p:txBody>
          <a:bodyPr wrap="square" lIns="0" tIns="172085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35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동일한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질문에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대해</a:t>
            </a:r>
            <a:r>
              <a:rPr dirty="0" sz="2100" spc="-28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다양한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프롬프트를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적용하고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결과의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차이를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비교</a:t>
            </a:r>
            <a:endParaRPr sz="2100">
              <a:latin typeface="맑은 고딕"/>
              <a:cs typeface="맑은 고딕"/>
            </a:endParaRPr>
          </a:p>
          <a:p>
            <a:pPr marL="262255" indent="-250190">
              <a:lnSpc>
                <a:spcPct val="100000"/>
              </a:lnSpc>
              <a:spcBef>
                <a:spcPts val="126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Calibri"/>
                <a:cs typeface="Calibri"/>
              </a:rPr>
              <a:t>LLM</a:t>
            </a:r>
            <a:r>
              <a:rPr dirty="0" sz="2100">
                <a:latin typeface="맑은 고딕"/>
                <a:cs typeface="맑은 고딕"/>
              </a:rPr>
              <a:t>을</a:t>
            </a:r>
            <a:r>
              <a:rPr dirty="0" sz="2100" spc="-27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최적화하기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위해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프롬프트를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반복적으로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수정하고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테스트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고급</a:t>
            </a:r>
            <a:r>
              <a:rPr dirty="0" spc="-75"/>
              <a:t> </a:t>
            </a:r>
            <a:r>
              <a:rPr dirty="0"/>
              <a:t>추론</a:t>
            </a:r>
            <a:r>
              <a:rPr dirty="0" spc="-60"/>
              <a:t> </a:t>
            </a:r>
            <a:r>
              <a:rPr dirty="0"/>
              <a:t>모델</a:t>
            </a:r>
            <a:r>
              <a:rPr dirty="0" spc="-65"/>
              <a:t> </a:t>
            </a:r>
            <a:r>
              <a:rPr dirty="0"/>
              <a:t>(Reasoning</a:t>
            </a:r>
            <a:r>
              <a:rPr dirty="0" spc="-25"/>
              <a:t> </a:t>
            </a:r>
            <a:r>
              <a:rPr dirty="0" spc="-10"/>
              <a:t>Models)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2507"/>
            <a:ext cx="9210675" cy="314642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고급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추론과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문제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해결 능력을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갖춘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모델.</a:t>
            </a:r>
            <a:endParaRPr sz="210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5와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같은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추론 모델은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강화학습(Reinforcement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Learning)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을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통해 </a:t>
            </a:r>
            <a:r>
              <a:rPr dirty="0" sz="2100" spc="-25">
                <a:latin typeface="맑은 고딕"/>
                <a:cs typeface="맑은 고딕"/>
              </a:rPr>
              <a:t>논리 </a:t>
            </a:r>
            <a:r>
              <a:rPr dirty="0" sz="2100">
                <a:latin typeface="맑은 고딕"/>
                <a:cs typeface="맑은 고딕"/>
              </a:rPr>
              <a:t>적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과정을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수행하도록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훈련된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대형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언어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모델(LLM).</a:t>
            </a:r>
            <a:endParaRPr sz="2100">
              <a:latin typeface="맑은 고딕"/>
              <a:cs typeface="맑은 고딕"/>
            </a:endParaRPr>
          </a:p>
          <a:p>
            <a:pPr marL="213360" marR="245110" indent="-201295">
              <a:lnSpc>
                <a:spcPct val="100400"/>
              </a:lnSpc>
              <a:spcBef>
                <a:spcPts val="86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이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모델들은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사용자의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질문에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즉시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답하지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않고,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먼저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내부적으로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긴 </a:t>
            </a:r>
            <a:r>
              <a:rPr dirty="0" sz="2100" spc="-25">
                <a:latin typeface="맑은 고딕"/>
                <a:cs typeface="맑은 고딕"/>
              </a:rPr>
              <a:t>사고 </a:t>
            </a:r>
            <a:r>
              <a:rPr dirty="0" sz="2100">
                <a:latin typeface="맑은 고딕"/>
                <a:cs typeface="맑은 고딕"/>
              </a:rPr>
              <a:t>과정(chain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of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thought)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을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거친 후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최종 답변을 </a:t>
            </a:r>
            <a:r>
              <a:rPr dirty="0" sz="2100" spc="-25">
                <a:latin typeface="맑은 고딕"/>
                <a:cs typeface="맑은 고딕"/>
              </a:rPr>
              <a:t>생성.</a:t>
            </a:r>
            <a:endParaRPr sz="2100">
              <a:latin typeface="맑은 고딕"/>
              <a:cs typeface="맑은 고딕"/>
            </a:endParaRPr>
          </a:p>
          <a:p>
            <a:pPr marL="213360" marR="128270" indent="-201295">
              <a:lnSpc>
                <a:spcPct val="100400"/>
              </a:lnSpc>
              <a:spcBef>
                <a:spcPts val="86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복잡한 문제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해결,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코딩,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과학적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추론,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다단계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계획이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필요한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에이전트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기반 </a:t>
            </a:r>
            <a:r>
              <a:rPr dirty="0" sz="2100">
                <a:latin typeface="맑은 고딕"/>
                <a:cs typeface="맑은 고딕"/>
              </a:rPr>
              <a:t>워크플로우(agentic</a:t>
            </a:r>
            <a:r>
              <a:rPr dirty="0" sz="2100" spc="4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workflows)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에서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탁월한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성능을 </a:t>
            </a:r>
            <a:r>
              <a:rPr dirty="0" sz="2100" spc="-25">
                <a:latin typeface="맑은 고딕"/>
                <a:cs typeface="맑은 고딕"/>
              </a:rPr>
              <a:t>발휘.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OpenAI의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경량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코딩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에이전트인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Codex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CLI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환경에서도 가장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적합한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모델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121460"/>
            <a:ext cx="6554470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Machine</a:t>
            </a:r>
            <a:r>
              <a:rPr dirty="0" spc="-35"/>
              <a:t> </a:t>
            </a:r>
            <a:r>
              <a:rPr dirty="0"/>
              <a:t>Learning</a:t>
            </a:r>
            <a:r>
              <a:rPr dirty="0" spc="-50"/>
              <a:t> </a:t>
            </a:r>
            <a:r>
              <a:rPr dirty="0"/>
              <a:t>(AI)의</a:t>
            </a:r>
            <a:r>
              <a:rPr dirty="0" spc="-60"/>
              <a:t> </a:t>
            </a:r>
            <a:r>
              <a:rPr dirty="0" spc="-25"/>
              <a:t>종류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60139" y="3313353"/>
            <a:ext cx="1743710" cy="4775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50">
                <a:solidFill>
                  <a:srgbClr val="FF0000"/>
                </a:solidFill>
                <a:latin typeface="맑은 고딕"/>
                <a:cs typeface="맑은 고딕"/>
              </a:rPr>
              <a:t>분류,</a:t>
            </a:r>
            <a:r>
              <a:rPr dirty="0" sz="295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950" spc="-25">
                <a:solidFill>
                  <a:srgbClr val="FF0000"/>
                </a:solidFill>
                <a:latin typeface="맑은 고딕"/>
                <a:cs typeface="맑은 고딕"/>
              </a:rPr>
              <a:t>예측</a:t>
            </a:r>
            <a:endParaRPr sz="2950">
              <a:latin typeface="맑은 고딕"/>
              <a:cs typeface="맑은 고딕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969609" y="5790285"/>
            <a:ext cx="1531620" cy="4775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50" spc="-20">
                <a:solidFill>
                  <a:srgbClr val="FF0000"/>
                </a:solidFill>
                <a:latin typeface="맑은 고딕"/>
                <a:cs typeface="맑은 고딕"/>
              </a:rPr>
              <a:t>의사결정</a:t>
            </a:r>
            <a:endParaRPr sz="295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54506" y="4202455"/>
            <a:ext cx="1810385" cy="652145"/>
          </a:xfrm>
          <a:custGeom>
            <a:avLst/>
            <a:gdLst/>
            <a:ahLst/>
            <a:cxnLst/>
            <a:rect l="l" t="t" r="r" b="b"/>
            <a:pathLst>
              <a:path w="1810385" h="652145">
                <a:moveTo>
                  <a:pt x="0" y="108140"/>
                </a:moveTo>
                <a:lnTo>
                  <a:pt x="8539" y="66185"/>
                </a:lnTo>
                <a:lnTo>
                  <a:pt x="31778" y="31796"/>
                </a:lnTo>
                <a:lnTo>
                  <a:pt x="66147" y="8544"/>
                </a:lnTo>
                <a:lnTo>
                  <a:pt x="108077" y="0"/>
                </a:lnTo>
                <a:lnTo>
                  <a:pt x="1701965" y="0"/>
                </a:lnTo>
                <a:lnTo>
                  <a:pt x="1743901" y="8544"/>
                </a:lnTo>
                <a:lnTo>
                  <a:pt x="1778274" y="31796"/>
                </a:lnTo>
                <a:lnTo>
                  <a:pt x="1801515" y="66185"/>
                </a:lnTo>
                <a:lnTo>
                  <a:pt x="1810054" y="108140"/>
                </a:lnTo>
                <a:lnTo>
                  <a:pt x="1810054" y="543775"/>
                </a:lnTo>
                <a:lnTo>
                  <a:pt x="1801515" y="585731"/>
                </a:lnTo>
                <a:lnTo>
                  <a:pt x="1778274" y="620120"/>
                </a:lnTo>
                <a:lnTo>
                  <a:pt x="1743901" y="643372"/>
                </a:lnTo>
                <a:lnTo>
                  <a:pt x="1701965" y="651916"/>
                </a:lnTo>
                <a:lnTo>
                  <a:pt x="108077" y="651916"/>
                </a:lnTo>
                <a:lnTo>
                  <a:pt x="66147" y="643372"/>
                </a:lnTo>
                <a:lnTo>
                  <a:pt x="31778" y="620120"/>
                </a:lnTo>
                <a:lnTo>
                  <a:pt x="8539" y="585731"/>
                </a:lnTo>
                <a:lnTo>
                  <a:pt x="0" y="543775"/>
                </a:lnTo>
                <a:lnTo>
                  <a:pt x="0" y="108140"/>
                </a:lnTo>
                <a:close/>
              </a:path>
            </a:pathLst>
          </a:custGeom>
          <a:ln w="228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346339" y="4259618"/>
            <a:ext cx="1024255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1750">
              <a:lnSpc>
                <a:spcPct val="100000"/>
              </a:lnSpc>
              <a:spcBef>
                <a:spcPts val="90"/>
              </a:spcBef>
            </a:pPr>
            <a:r>
              <a:rPr dirty="0" sz="1650" spc="-10">
                <a:latin typeface="맑은 고딕"/>
                <a:cs typeface="맑은 고딕"/>
              </a:rPr>
              <a:t>MACHINE LEARNING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91191" y="2123313"/>
            <a:ext cx="2150110" cy="995044"/>
          </a:xfrm>
          <a:prstGeom prst="rect">
            <a:avLst/>
          </a:prstGeom>
          <a:ln w="22834">
            <a:solidFill>
              <a:srgbClr val="4472C3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ctr" marL="415290" marR="410845" indent="1270">
              <a:lnSpc>
                <a:spcPct val="101200"/>
              </a:lnSpc>
              <a:spcBef>
                <a:spcPts val="315"/>
              </a:spcBef>
            </a:pPr>
            <a:r>
              <a:rPr dirty="0" sz="1950" spc="-20">
                <a:latin typeface="맑은 고딕"/>
                <a:cs typeface="맑은 고딕"/>
              </a:rPr>
              <a:t>지도학습 </a:t>
            </a:r>
            <a:r>
              <a:rPr dirty="0" sz="1950" spc="-10">
                <a:latin typeface="맑은 고딕"/>
                <a:cs typeface="맑은 고딕"/>
              </a:rPr>
              <a:t>(Supervised Learning)</a:t>
            </a:r>
            <a:endParaRPr sz="19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54653" y="4030332"/>
            <a:ext cx="2148205" cy="995044"/>
          </a:xfrm>
          <a:prstGeom prst="rect">
            <a:avLst/>
          </a:prstGeom>
          <a:ln w="22834">
            <a:solidFill>
              <a:srgbClr val="4472C3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ctr" marL="269240" marR="263525" indent="1270">
              <a:lnSpc>
                <a:spcPct val="101200"/>
              </a:lnSpc>
              <a:spcBef>
                <a:spcPts val="315"/>
              </a:spcBef>
            </a:pPr>
            <a:r>
              <a:rPr dirty="0" sz="1950" spc="-10">
                <a:latin typeface="맑은 고딕"/>
                <a:cs typeface="맑은 고딕"/>
              </a:rPr>
              <a:t>비지도학습 (Unsupervised Learning)</a:t>
            </a:r>
            <a:endParaRPr sz="1950">
              <a:latin typeface="맑은 고딕"/>
              <a:cs typeface="맑은 고딕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378751" y="1893316"/>
            <a:ext cx="2150110" cy="652145"/>
          </a:xfrm>
          <a:custGeom>
            <a:avLst/>
            <a:gdLst/>
            <a:ahLst/>
            <a:cxnLst/>
            <a:rect l="l" t="t" r="r" b="b"/>
            <a:pathLst>
              <a:path w="2150109" h="652144">
                <a:moveTo>
                  <a:pt x="0" y="108140"/>
                </a:moveTo>
                <a:lnTo>
                  <a:pt x="8563" y="66185"/>
                </a:lnTo>
                <a:lnTo>
                  <a:pt x="31970" y="31796"/>
                </a:lnTo>
                <a:lnTo>
                  <a:pt x="66795" y="8544"/>
                </a:lnTo>
                <a:lnTo>
                  <a:pt x="109613" y="0"/>
                </a:lnTo>
                <a:lnTo>
                  <a:pt x="2039937" y="0"/>
                </a:lnTo>
                <a:lnTo>
                  <a:pt x="2082748" y="8544"/>
                </a:lnTo>
                <a:lnTo>
                  <a:pt x="2117569" y="31796"/>
                </a:lnTo>
                <a:lnTo>
                  <a:pt x="2140975" y="66185"/>
                </a:lnTo>
                <a:lnTo>
                  <a:pt x="2149538" y="108140"/>
                </a:lnTo>
                <a:lnTo>
                  <a:pt x="2149538" y="543775"/>
                </a:lnTo>
                <a:lnTo>
                  <a:pt x="2140975" y="585731"/>
                </a:lnTo>
                <a:lnTo>
                  <a:pt x="2117569" y="620120"/>
                </a:lnTo>
                <a:lnTo>
                  <a:pt x="2082748" y="643372"/>
                </a:lnTo>
                <a:lnTo>
                  <a:pt x="2039937" y="651916"/>
                </a:lnTo>
                <a:lnTo>
                  <a:pt x="109613" y="651916"/>
                </a:lnTo>
                <a:lnTo>
                  <a:pt x="66795" y="643372"/>
                </a:lnTo>
                <a:lnTo>
                  <a:pt x="31970" y="620120"/>
                </a:lnTo>
                <a:lnTo>
                  <a:pt x="8563" y="585731"/>
                </a:lnTo>
                <a:lnTo>
                  <a:pt x="0" y="543775"/>
                </a:lnTo>
                <a:lnTo>
                  <a:pt x="0" y="108140"/>
                </a:lnTo>
                <a:close/>
              </a:path>
            </a:pathLst>
          </a:custGeom>
          <a:ln w="228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660170" y="1950618"/>
            <a:ext cx="1586230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570865">
              <a:lnSpc>
                <a:spcPct val="100000"/>
              </a:lnSpc>
              <a:spcBef>
                <a:spcPts val="90"/>
              </a:spcBef>
            </a:pPr>
            <a:r>
              <a:rPr dirty="0" sz="1650" spc="-25">
                <a:latin typeface="맑은 고딕"/>
                <a:cs typeface="맑은 고딕"/>
              </a:rPr>
              <a:t>분류 </a:t>
            </a:r>
            <a:r>
              <a:rPr dirty="0" sz="1650" spc="-20">
                <a:latin typeface="맑은 고딕"/>
                <a:cs typeface="맑은 고딕"/>
              </a:rPr>
              <a:t>CLASSIFICATION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378751" y="2877286"/>
            <a:ext cx="2150110" cy="654050"/>
          </a:xfrm>
          <a:custGeom>
            <a:avLst/>
            <a:gdLst/>
            <a:ahLst/>
            <a:cxnLst/>
            <a:rect l="l" t="t" r="r" b="b"/>
            <a:pathLst>
              <a:path w="2150109" h="654050">
                <a:moveTo>
                  <a:pt x="0" y="108153"/>
                </a:moveTo>
                <a:lnTo>
                  <a:pt x="8563" y="66190"/>
                </a:lnTo>
                <a:lnTo>
                  <a:pt x="31970" y="31797"/>
                </a:lnTo>
                <a:lnTo>
                  <a:pt x="66795" y="8544"/>
                </a:lnTo>
                <a:lnTo>
                  <a:pt x="109613" y="0"/>
                </a:lnTo>
                <a:lnTo>
                  <a:pt x="2039937" y="0"/>
                </a:lnTo>
                <a:lnTo>
                  <a:pt x="2082748" y="8544"/>
                </a:lnTo>
                <a:lnTo>
                  <a:pt x="2117569" y="31797"/>
                </a:lnTo>
                <a:lnTo>
                  <a:pt x="2140975" y="66190"/>
                </a:lnTo>
                <a:lnTo>
                  <a:pt x="2149538" y="108153"/>
                </a:lnTo>
                <a:lnTo>
                  <a:pt x="2149538" y="543775"/>
                </a:lnTo>
                <a:lnTo>
                  <a:pt x="2140975" y="586617"/>
                </a:lnTo>
                <a:lnTo>
                  <a:pt x="2117569" y="621458"/>
                </a:lnTo>
                <a:lnTo>
                  <a:pt x="2082748" y="644874"/>
                </a:lnTo>
                <a:lnTo>
                  <a:pt x="2039937" y="653440"/>
                </a:lnTo>
                <a:lnTo>
                  <a:pt x="109613" y="653440"/>
                </a:lnTo>
                <a:lnTo>
                  <a:pt x="66795" y="644874"/>
                </a:lnTo>
                <a:lnTo>
                  <a:pt x="31970" y="621458"/>
                </a:lnTo>
                <a:lnTo>
                  <a:pt x="8563" y="586617"/>
                </a:lnTo>
                <a:lnTo>
                  <a:pt x="0" y="543775"/>
                </a:lnTo>
                <a:lnTo>
                  <a:pt x="0" y="108153"/>
                </a:lnTo>
                <a:close/>
              </a:path>
            </a:pathLst>
          </a:custGeom>
          <a:ln w="228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829156" y="2935173"/>
            <a:ext cx="1247775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01320">
              <a:lnSpc>
                <a:spcPct val="100000"/>
              </a:lnSpc>
              <a:spcBef>
                <a:spcPts val="90"/>
              </a:spcBef>
            </a:pPr>
            <a:r>
              <a:rPr dirty="0" sz="1650" spc="-25">
                <a:latin typeface="맑은 고딕"/>
                <a:cs typeface="맑은 고딕"/>
              </a:rPr>
              <a:t>회귀 </a:t>
            </a:r>
            <a:r>
              <a:rPr dirty="0" sz="1650" spc="-10">
                <a:latin typeface="맑은 고딕"/>
                <a:cs typeface="맑은 고딕"/>
              </a:rPr>
              <a:t>REGRESSION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378751" y="4124769"/>
            <a:ext cx="2150110" cy="654050"/>
          </a:xfrm>
          <a:custGeom>
            <a:avLst/>
            <a:gdLst/>
            <a:ahLst/>
            <a:cxnLst/>
            <a:rect l="l" t="t" r="r" b="b"/>
            <a:pathLst>
              <a:path w="2150109" h="654050">
                <a:moveTo>
                  <a:pt x="0" y="109677"/>
                </a:moveTo>
                <a:lnTo>
                  <a:pt x="8563" y="66833"/>
                </a:lnTo>
                <a:lnTo>
                  <a:pt x="31970" y="31988"/>
                </a:lnTo>
                <a:lnTo>
                  <a:pt x="66795" y="8568"/>
                </a:lnTo>
                <a:lnTo>
                  <a:pt x="109613" y="0"/>
                </a:lnTo>
                <a:lnTo>
                  <a:pt x="2039937" y="0"/>
                </a:lnTo>
                <a:lnTo>
                  <a:pt x="2082748" y="8568"/>
                </a:lnTo>
                <a:lnTo>
                  <a:pt x="2117569" y="31988"/>
                </a:lnTo>
                <a:lnTo>
                  <a:pt x="2140975" y="66833"/>
                </a:lnTo>
                <a:lnTo>
                  <a:pt x="2149538" y="109677"/>
                </a:lnTo>
                <a:lnTo>
                  <a:pt x="2149538" y="543775"/>
                </a:lnTo>
                <a:lnTo>
                  <a:pt x="2140975" y="586619"/>
                </a:lnTo>
                <a:lnTo>
                  <a:pt x="2117569" y="621464"/>
                </a:lnTo>
                <a:lnTo>
                  <a:pt x="2082748" y="644884"/>
                </a:lnTo>
                <a:lnTo>
                  <a:pt x="2039937" y="653453"/>
                </a:lnTo>
                <a:lnTo>
                  <a:pt x="109613" y="653453"/>
                </a:lnTo>
                <a:lnTo>
                  <a:pt x="66795" y="644884"/>
                </a:lnTo>
                <a:lnTo>
                  <a:pt x="31970" y="621464"/>
                </a:lnTo>
                <a:lnTo>
                  <a:pt x="8563" y="586619"/>
                </a:lnTo>
                <a:lnTo>
                  <a:pt x="0" y="543775"/>
                </a:lnTo>
                <a:lnTo>
                  <a:pt x="0" y="109677"/>
                </a:lnTo>
                <a:close/>
              </a:path>
            </a:pathLst>
          </a:custGeom>
          <a:ln w="228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839836" y="4183037"/>
            <a:ext cx="1225550" cy="527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85750">
              <a:lnSpc>
                <a:spcPct val="100000"/>
              </a:lnSpc>
              <a:spcBef>
                <a:spcPts val="90"/>
              </a:spcBef>
            </a:pPr>
            <a:r>
              <a:rPr dirty="0" sz="1650" spc="-25">
                <a:latin typeface="맑은 고딕"/>
                <a:cs typeface="맑은 고딕"/>
              </a:rPr>
              <a:t>군집화 </a:t>
            </a:r>
            <a:r>
              <a:rPr dirty="0" sz="1650" spc="-10">
                <a:latin typeface="맑은 고딕"/>
                <a:cs typeface="맑은 고딕"/>
              </a:rPr>
              <a:t>CLUSTERING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232436" y="4124769"/>
            <a:ext cx="636905" cy="654050"/>
          </a:xfrm>
          <a:custGeom>
            <a:avLst/>
            <a:gdLst/>
            <a:ahLst/>
            <a:cxnLst/>
            <a:rect l="l" t="t" r="r" b="b"/>
            <a:pathLst>
              <a:path w="636904" h="654050">
                <a:moveTo>
                  <a:pt x="0" y="162979"/>
                </a:moveTo>
                <a:lnTo>
                  <a:pt x="318173" y="162979"/>
                </a:lnTo>
                <a:lnTo>
                  <a:pt x="318173" y="0"/>
                </a:lnTo>
                <a:lnTo>
                  <a:pt x="636333" y="327482"/>
                </a:lnTo>
                <a:lnTo>
                  <a:pt x="318173" y="653453"/>
                </a:lnTo>
                <a:lnTo>
                  <a:pt x="318173" y="490473"/>
                </a:lnTo>
                <a:lnTo>
                  <a:pt x="0" y="490473"/>
                </a:lnTo>
                <a:lnTo>
                  <a:pt x="0" y="162979"/>
                </a:lnTo>
                <a:close/>
              </a:path>
            </a:pathLst>
          </a:custGeom>
          <a:ln w="22834">
            <a:solidFill>
              <a:srgbClr val="4472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165456" y="1998408"/>
            <a:ext cx="699135" cy="633730"/>
          </a:xfrm>
          <a:custGeom>
            <a:avLst/>
            <a:gdLst/>
            <a:ahLst/>
            <a:cxnLst/>
            <a:rect l="l" t="t" r="r" b="b"/>
            <a:pathLst>
              <a:path w="699134" h="633730">
                <a:moveTo>
                  <a:pt x="0" y="196494"/>
                </a:moveTo>
                <a:lnTo>
                  <a:pt x="366877" y="158419"/>
                </a:lnTo>
                <a:lnTo>
                  <a:pt x="350138" y="0"/>
                </a:lnTo>
                <a:lnTo>
                  <a:pt x="698754" y="284835"/>
                </a:lnTo>
                <a:lnTo>
                  <a:pt x="415594" y="633653"/>
                </a:lnTo>
                <a:lnTo>
                  <a:pt x="398856" y="475233"/>
                </a:lnTo>
                <a:lnTo>
                  <a:pt x="33489" y="513321"/>
                </a:lnTo>
                <a:lnTo>
                  <a:pt x="0" y="196494"/>
                </a:lnTo>
                <a:close/>
              </a:path>
            </a:pathLst>
          </a:custGeom>
          <a:ln w="22834">
            <a:solidFill>
              <a:srgbClr val="4472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165456" y="2807220"/>
            <a:ext cx="669925" cy="626110"/>
          </a:xfrm>
          <a:custGeom>
            <a:avLst/>
            <a:gdLst/>
            <a:ahLst/>
            <a:cxnLst/>
            <a:rect l="l" t="t" r="r" b="b"/>
            <a:pathLst>
              <a:path w="669925" h="626110">
                <a:moveTo>
                  <a:pt x="33489" y="120332"/>
                </a:moveTo>
                <a:lnTo>
                  <a:pt x="374497" y="156883"/>
                </a:lnTo>
                <a:lnTo>
                  <a:pt x="391236" y="0"/>
                </a:lnTo>
                <a:lnTo>
                  <a:pt x="669823" y="345757"/>
                </a:lnTo>
                <a:lnTo>
                  <a:pt x="325780" y="626033"/>
                </a:lnTo>
                <a:lnTo>
                  <a:pt x="341007" y="469138"/>
                </a:lnTo>
                <a:lnTo>
                  <a:pt x="0" y="434111"/>
                </a:lnTo>
                <a:lnTo>
                  <a:pt x="33489" y="120332"/>
                </a:lnTo>
                <a:close/>
              </a:path>
            </a:pathLst>
          </a:custGeom>
          <a:ln w="22834">
            <a:solidFill>
              <a:srgbClr val="4472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3659695" y="5562650"/>
            <a:ext cx="2148205" cy="995044"/>
          </a:xfrm>
          <a:prstGeom prst="rect">
            <a:avLst/>
          </a:prstGeom>
          <a:ln w="22834">
            <a:solidFill>
              <a:srgbClr val="4472C3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algn="ctr" marL="216535" marR="210820" indent="-635">
              <a:lnSpc>
                <a:spcPct val="101200"/>
              </a:lnSpc>
              <a:spcBef>
                <a:spcPts val="315"/>
              </a:spcBef>
            </a:pPr>
            <a:r>
              <a:rPr dirty="0" sz="1950" spc="-20">
                <a:latin typeface="맑은 고딕"/>
                <a:cs typeface="맑은 고딕"/>
              </a:rPr>
              <a:t>강화학습 </a:t>
            </a:r>
            <a:r>
              <a:rPr dirty="0" sz="1950" spc="-10">
                <a:latin typeface="맑은 고딕"/>
                <a:cs typeface="맑은 고딕"/>
              </a:rPr>
              <a:t>(Reinforcement Learning)</a:t>
            </a:r>
            <a:endParaRPr sz="1950">
              <a:latin typeface="맑은 고딕"/>
              <a:cs typeface="맑은 고딕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035541" y="2692984"/>
            <a:ext cx="490220" cy="3517265"/>
          </a:xfrm>
          <a:custGeom>
            <a:avLst/>
            <a:gdLst/>
            <a:ahLst/>
            <a:cxnLst/>
            <a:rect l="l" t="t" r="r" b="b"/>
            <a:pathLst>
              <a:path w="490220" h="3517265">
                <a:moveTo>
                  <a:pt x="490181" y="3517023"/>
                </a:moveTo>
                <a:lnTo>
                  <a:pt x="412666" y="3514940"/>
                </a:lnTo>
                <a:lnTo>
                  <a:pt x="345378" y="3509128"/>
                </a:lnTo>
                <a:lnTo>
                  <a:pt x="292339" y="3500246"/>
                </a:lnTo>
                <a:lnTo>
                  <a:pt x="245084" y="3475901"/>
                </a:lnTo>
                <a:lnTo>
                  <a:pt x="245084" y="1798878"/>
                </a:lnTo>
                <a:lnTo>
                  <a:pt x="232602" y="1786571"/>
                </a:lnTo>
                <a:lnTo>
                  <a:pt x="197834" y="1775723"/>
                </a:lnTo>
                <a:lnTo>
                  <a:pt x="144798" y="1767069"/>
                </a:lnTo>
                <a:lnTo>
                  <a:pt x="77514" y="1761340"/>
                </a:lnTo>
                <a:lnTo>
                  <a:pt x="0" y="1759267"/>
                </a:lnTo>
                <a:lnTo>
                  <a:pt x="77514" y="1757184"/>
                </a:lnTo>
                <a:lnTo>
                  <a:pt x="144798" y="1751372"/>
                </a:lnTo>
                <a:lnTo>
                  <a:pt x="197834" y="1742490"/>
                </a:lnTo>
                <a:lnTo>
                  <a:pt x="232602" y="1731195"/>
                </a:lnTo>
                <a:lnTo>
                  <a:pt x="245084" y="1718144"/>
                </a:lnTo>
                <a:lnTo>
                  <a:pt x="245084" y="41122"/>
                </a:lnTo>
                <a:lnTo>
                  <a:pt x="257568" y="28072"/>
                </a:lnTo>
                <a:lnTo>
                  <a:pt x="292339" y="16777"/>
                </a:lnTo>
                <a:lnTo>
                  <a:pt x="345378" y="7895"/>
                </a:lnTo>
                <a:lnTo>
                  <a:pt x="412666" y="2083"/>
                </a:lnTo>
                <a:lnTo>
                  <a:pt x="490181" y="0"/>
                </a:lnTo>
              </a:path>
              <a:path w="490220" h="3517265">
                <a:moveTo>
                  <a:pt x="490181" y="3517023"/>
                </a:moveTo>
                <a:lnTo>
                  <a:pt x="412666" y="3514940"/>
                </a:lnTo>
                <a:lnTo>
                  <a:pt x="345378" y="3509128"/>
                </a:lnTo>
                <a:lnTo>
                  <a:pt x="292339" y="3500246"/>
                </a:lnTo>
                <a:lnTo>
                  <a:pt x="245084" y="3475901"/>
                </a:lnTo>
                <a:lnTo>
                  <a:pt x="245084" y="1798878"/>
                </a:lnTo>
                <a:lnTo>
                  <a:pt x="232602" y="1786571"/>
                </a:lnTo>
                <a:lnTo>
                  <a:pt x="197834" y="1775723"/>
                </a:lnTo>
                <a:lnTo>
                  <a:pt x="144798" y="1767069"/>
                </a:lnTo>
                <a:lnTo>
                  <a:pt x="77514" y="1761340"/>
                </a:lnTo>
                <a:lnTo>
                  <a:pt x="0" y="1759267"/>
                </a:lnTo>
                <a:lnTo>
                  <a:pt x="77514" y="1757184"/>
                </a:lnTo>
                <a:lnTo>
                  <a:pt x="144798" y="1751372"/>
                </a:lnTo>
                <a:lnTo>
                  <a:pt x="197834" y="1742490"/>
                </a:lnTo>
                <a:lnTo>
                  <a:pt x="232602" y="1731195"/>
                </a:lnTo>
                <a:lnTo>
                  <a:pt x="245084" y="1718144"/>
                </a:lnTo>
                <a:lnTo>
                  <a:pt x="245084" y="41122"/>
                </a:lnTo>
                <a:lnTo>
                  <a:pt x="257568" y="28072"/>
                </a:lnTo>
                <a:lnTo>
                  <a:pt x="292339" y="16777"/>
                </a:lnTo>
                <a:lnTo>
                  <a:pt x="345378" y="7895"/>
                </a:lnTo>
                <a:lnTo>
                  <a:pt x="412666" y="2083"/>
                </a:lnTo>
                <a:lnTo>
                  <a:pt x="490181" y="0"/>
                </a:lnTo>
              </a:path>
            </a:pathLst>
          </a:custGeom>
          <a:ln w="22834">
            <a:solidFill>
              <a:srgbClr val="4472C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</a:t>
            </a:r>
            <a:r>
              <a:rPr dirty="0" spc="-85"/>
              <a:t> </a:t>
            </a:r>
            <a:r>
              <a:rPr dirty="0"/>
              <a:t>:</a:t>
            </a:r>
            <a:r>
              <a:rPr dirty="0" spc="-55"/>
              <a:t> </a:t>
            </a:r>
            <a:r>
              <a:rPr dirty="0"/>
              <a:t>240_Reasoning</a:t>
            </a:r>
            <a:r>
              <a:rPr dirty="0" spc="-45"/>
              <a:t> </a:t>
            </a:r>
            <a:r>
              <a:rPr dirty="0" spc="-20"/>
              <a:t>(추론)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95042"/>
            <a:ext cx="9047480" cy="3250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13360" marR="5080" indent="-201295">
              <a:lnSpc>
                <a:spcPct val="100400"/>
              </a:lnSpc>
              <a:spcBef>
                <a:spcPts val="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추론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모델을활용하여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복잡한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문제를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자동으로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해결하고,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코드 생성과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워크 </a:t>
            </a:r>
            <a:r>
              <a:rPr dirty="0" sz="2100">
                <a:latin typeface="맑은 고딕"/>
                <a:cs typeface="맑은 고딕"/>
              </a:rPr>
              <a:t>플로우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계획을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수행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"/>
              <a:buChar char="•"/>
            </a:pPr>
            <a:endParaRPr sz="2300">
              <a:latin typeface="맑은 고딕"/>
              <a:cs typeface="맑은 고딕"/>
            </a:endParaRPr>
          </a:p>
          <a:p>
            <a:pPr marL="213360" marR="76835" indent="-201295">
              <a:lnSpc>
                <a:spcPct val="1004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추론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사고의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흐름(chain-</a:t>
            </a:r>
            <a:r>
              <a:rPr dirty="0" sz="2100" spc="-50">
                <a:latin typeface="맑은 고딕"/>
                <a:cs typeface="맑은 고딕"/>
              </a:rPr>
              <a:t>of-</a:t>
            </a:r>
            <a:r>
              <a:rPr dirty="0" sz="2100">
                <a:latin typeface="맑은 고딕"/>
                <a:cs typeface="맑은 고딕"/>
              </a:rPr>
              <a:t>thought)을</a:t>
            </a:r>
            <a:r>
              <a:rPr dirty="0" sz="2100" spc="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내부적으로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먼저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뒤 </a:t>
            </a:r>
            <a:r>
              <a:rPr dirty="0" sz="2100" spc="-25">
                <a:latin typeface="맑은 고딕"/>
                <a:cs typeface="맑은 고딕"/>
              </a:rPr>
              <a:t>응답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복잡한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문제 해결,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코딩,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다단계 계획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수립에 </a:t>
            </a:r>
            <a:r>
              <a:rPr dirty="0" sz="1750" spc="-25">
                <a:latin typeface="맑은 고딕"/>
                <a:cs typeface="맑은 고딕"/>
              </a:rPr>
              <a:t>특화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reasoning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파라미터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사용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가능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(`reasoning={"effort":</a:t>
            </a:r>
            <a:r>
              <a:rPr dirty="0" sz="1750" spc="3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"medium"}`)</a:t>
            </a:r>
            <a:endParaRPr sz="175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18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모델이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스스로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과정을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통해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문제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해석 +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코드 설계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+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구현까지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수행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기타</a:t>
            </a:r>
            <a:r>
              <a:rPr dirty="0" spc="-20"/>
              <a:t> </a:t>
            </a:r>
            <a:r>
              <a:rPr dirty="0" spc="-25"/>
              <a:t>모델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2507"/>
            <a:ext cx="6544309" cy="316039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이미지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생성</a:t>
            </a:r>
            <a:r>
              <a:rPr dirty="0" sz="2450" spc="-1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–</a:t>
            </a:r>
            <a:r>
              <a:rPr dirty="0" sz="2450" spc="5">
                <a:latin typeface="맑은 고딕"/>
                <a:cs typeface="맑은 고딕"/>
              </a:rPr>
              <a:t> </a:t>
            </a:r>
            <a:r>
              <a:rPr dirty="0" sz="2450" spc="-15">
                <a:latin typeface="맑은 고딕"/>
                <a:cs typeface="맑은 고딕"/>
              </a:rPr>
              <a:t>DALL-</a:t>
            </a:r>
            <a:r>
              <a:rPr dirty="0" sz="2450">
                <a:latin typeface="맑은 고딕"/>
                <a:cs typeface="맑은 고딕"/>
              </a:rPr>
              <a:t>E2,</a:t>
            </a:r>
            <a:r>
              <a:rPr dirty="0" sz="2450" spc="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DALL-</a:t>
            </a:r>
            <a:r>
              <a:rPr dirty="0" sz="2450">
                <a:latin typeface="맑은 고딕"/>
                <a:cs typeface="맑은 고딕"/>
              </a:rPr>
              <a:t>E3,</a:t>
            </a:r>
            <a:r>
              <a:rPr dirty="0" sz="2450" spc="1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GPT </a:t>
            </a:r>
            <a:r>
              <a:rPr dirty="0" sz="2450" spc="-10">
                <a:latin typeface="맑은 고딕"/>
                <a:cs typeface="맑은 고딕"/>
              </a:rPr>
              <a:t>Image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비디오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생성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–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 spc="-20">
                <a:latin typeface="맑은 고딕"/>
                <a:cs typeface="맑은 고딕"/>
              </a:rPr>
              <a:t>Sora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 spc="-25">
                <a:latin typeface="맑은 고딕"/>
                <a:cs typeface="맑은 고딕"/>
              </a:rPr>
              <a:t>Text</a:t>
            </a:r>
            <a:r>
              <a:rPr dirty="0" sz="2450" spc="-10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to</a:t>
            </a:r>
            <a:r>
              <a:rPr dirty="0" sz="2450" spc="-110">
                <a:latin typeface="맑은 고딕"/>
                <a:cs typeface="맑은 고딕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speech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Speech</a:t>
            </a:r>
            <a:r>
              <a:rPr dirty="0" sz="2450" spc="-1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to</a:t>
            </a:r>
            <a:r>
              <a:rPr dirty="0" sz="2450" spc="-20">
                <a:latin typeface="맑은 고딕"/>
                <a:cs typeface="맑은 고딕"/>
              </a:rPr>
              <a:t> text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Deep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research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 spc="-10">
                <a:latin typeface="맑은 고딕"/>
                <a:cs typeface="맑은 고딕"/>
              </a:rPr>
              <a:t>Moderation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Coding</a:t>
            </a:r>
            <a:r>
              <a:rPr dirty="0" sz="2450" spc="-1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agents</a:t>
            </a:r>
            <a:r>
              <a:rPr dirty="0" sz="2450" spc="-6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–</a:t>
            </a:r>
            <a:r>
              <a:rPr dirty="0" sz="2450" spc="-1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Codex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CLI,</a:t>
            </a:r>
            <a:r>
              <a:rPr dirty="0" sz="2450" spc="-1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Codex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IDE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8804" y="2982836"/>
            <a:ext cx="3601720" cy="826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/>
              <a:t>Agents</a:t>
            </a:r>
            <a:r>
              <a:rPr dirty="0" sz="5250" spc="10"/>
              <a:t> </a:t>
            </a:r>
            <a:r>
              <a:rPr dirty="0" sz="5250" spc="-25"/>
              <a:t>SDK</a:t>
            </a:r>
            <a:endParaRPr sz="525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What</a:t>
            </a:r>
            <a:r>
              <a:rPr dirty="0" spc="-15"/>
              <a:t> </a:t>
            </a:r>
            <a:r>
              <a:rPr dirty="0"/>
              <a:t>is</a:t>
            </a:r>
            <a:r>
              <a:rPr dirty="0" spc="-15"/>
              <a:t> </a:t>
            </a:r>
            <a:r>
              <a:rPr dirty="0"/>
              <a:t>Agent</a:t>
            </a:r>
            <a:r>
              <a:rPr dirty="0" spc="-10"/>
              <a:t> </a:t>
            </a:r>
            <a:r>
              <a:rPr dirty="0" spc="-50"/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4323"/>
            <a:ext cx="9323705" cy="3924935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지시를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받고,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판단해서,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적절한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도구를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쓰고,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문제를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해결하는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똑똑한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비서</a:t>
            </a:r>
            <a:endParaRPr sz="190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01499"/>
              </a:lnSpc>
              <a:spcBef>
                <a:spcPts val="88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간단한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워크플로우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실행부터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복잡하고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개방형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목표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추구까지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다양한</a:t>
            </a:r>
            <a:r>
              <a:rPr dirty="0" sz="1900" spc="60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작업을</a:t>
            </a:r>
            <a:r>
              <a:rPr dirty="0" sz="1900" spc="60" b="1">
                <a:latin typeface="맑은 고딕"/>
                <a:cs typeface="맑은 고딕"/>
              </a:rPr>
              <a:t> </a:t>
            </a:r>
            <a:r>
              <a:rPr dirty="0" sz="1900" spc="-25" b="1">
                <a:latin typeface="맑은 고딕"/>
                <a:cs typeface="맑은 고딕"/>
              </a:rPr>
              <a:t>지능적 </a:t>
            </a:r>
            <a:r>
              <a:rPr dirty="0" sz="1900" b="1">
                <a:latin typeface="맑은 고딕"/>
                <a:cs typeface="맑은 고딕"/>
              </a:rPr>
              <a:t>으로</a:t>
            </a:r>
            <a:r>
              <a:rPr dirty="0" sz="1900" spc="30" b="1">
                <a:latin typeface="맑은 고딕"/>
                <a:cs typeface="맑은 고딕"/>
              </a:rPr>
              <a:t> </a:t>
            </a:r>
            <a:r>
              <a:rPr dirty="0" sz="1900" spc="-25" b="1">
                <a:latin typeface="맑은 고딕"/>
                <a:cs typeface="맑은 고딕"/>
              </a:rPr>
              <a:t>수행</a:t>
            </a:r>
            <a:endParaRPr sz="1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2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Agent의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구성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요소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Instruction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(지시문)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 spc="-10">
                <a:latin typeface="맑은 고딕"/>
                <a:cs typeface="맑은 고딕"/>
              </a:rPr>
              <a:t>Tools</a:t>
            </a:r>
            <a:r>
              <a:rPr dirty="0" sz="1900" spc="-145">
                <a:latin typeface="맑은 고딕"/>
                <a:cs typeface="맑은 고딕"/>
              </a:rPr>
              <a:t> </a:t>
            </a:r>
            <a:r>
              <a:rPr dirty="0" sz="1900" spc="-20">
                <a:latin typeface="맑은 고딕"/>
                <a:cs typeface="맑은 고딕"/>
              </a:rPr>
              <a:t>(도구)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Memory/Context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(대화의</a:t>
            </a:r>
            <a:r>
              <a:rPr dirty="0" sz="1900" spc="7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흐름이나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과거</a:t>
            </a:r>
            <a:r>
              <a:rPr dirty="0" sz="1900" spc="7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작업</a:t>
            </a:r>
            <a:r>
              <a:rPr dirty="0" sz="1900" spc="7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내용)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latin typeface="맑은 고딕"/>
                <a:cs typeface="맑은 고딕"/>
              </a:rPr>
              <a:t>자율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실행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루프</a:t>
            </a:r>
            <a:endParaRPr sz="1900">
              <a:latin typeface="맑은 고딕"/>
              <a:cs typeface="맑은 고딕"/>
            </a:endParaRPr>
          </a:p>
          <a:p>
            <a:pPr marL="613410" marR="204470">
              <a:lnSpc>
                <a:spcPts val="2330"/>
              </a:lnSpc>
              <a:spcBef>
                <a:spcPts val="60"/>
              </a:spcBef>
            </a:pP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50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필요한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도구를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직접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호출하고,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결과를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분석해서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다음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행동을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결정하는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반복 </a:t>
            </a:r>
            <a:r>
              <a:rPr dirty="0" sz="1900">
                <a:latin typeface="맑은 고딕"/>
                <a:cs typeface="맑은 고딕"/>
              </a:rPr>
              <a:t>수행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능력</a:t>
            </a:r>
            <a:endParaRPr sz="1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OpenAI</a:t>
            </a:r>
            <a:r>
              <a:rPr dirty="0" spc="-25"/>
              <a:t> </a:t>
            </a:r>
            <a:r>
              <a:rPr dirty="0"/>
              <a:t>Agents</a:t>
            </a:r>
            <a:r>
              <a:rPr dirty="0" spc="-60"/>
              <a:t> </a:t>
            </a:r>
            <a:r>
              <a:rPr dirty="0"/>
              <a:t>구성</a:t>
            </a:r>
            <a:r>
              <a:rPr dirty="0" spc="-30"/>
              <a:t> </a:t>
            </a:r>
            <a:r>
              <a:rPr dirty="0" spc="-25"/>
              <a:t>요소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494051"/>
            <a:ext cx="9033510" cy="3305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모델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Calibri"/>
                <a:cs typeface="Calibri"/>
              </a:rPr>
              <a:t>:</a:t>
            </a:r>
            <a:r>
              <a:rPr dirty="0" sz="2100" spc="-10">
                <a:latin typeface="Calibri"/>
                <a:cs typeface="Calibri"/>
              </a:rPr>
              <a:t> </a:t>
            </a:r>
            <a:r>
              <a:rPr dirty="0" sz="2100">
                <a:latin typeface="맑은 고딕"/>
                <a:cs typeface="맑은 고딕"/>
              </a:rPr>
              <a:t>고급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추론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능력과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에이전트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기능</a:t>
            </a:r>
            <a:r>
              <a:rPr dirty="0" sz="2100" spc="-28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내재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모델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에이전트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Calibri"/>
                <a:cs typeface="Calibri"/>
              </a:rPr>
              <a:t>(Agents)</a:t>
            </a:r>
            <a:r>
              <a:rPr dirty="0" sz="2100" spc="-6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:</a:t>
            </a:r>
            <a:r>
              <a:rPr dirty="0" sz="2100" spc="-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LLM</a:t>
            </a:r>
            <a:r>
              <a:rPr dirty="0" sz="2100">
                <a:latin typeface="맑은 고딕"/>
                <a:cs typeface="맑은 고딕"/>
              </a:rPr>
              <a:t>에</a:t>
            </a:r>
            <a:r>
              <a:rPr dirty="0" sz="2100" spc="-27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지시문과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도구를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장착한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실행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단위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핸드오프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Calibri"/>
                <a:cs typeface="Calibri"/>
              </a:rPr>
              <a:t>(Handoffs)</a:t>
            </a:r>
            <a:r>
              <a:rPr dirty="0" sz="2100" spc="-5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: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>
                <a:latin typeface="맑은 고딕"/>
                <a:cs typeface="맑은 고딕"/>
              </a:rPr>
              <a:t>특정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작업을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다른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에이전트에게</a:t>
            </a:r>
            <a:r>
              <a:rPr dirty="0" sz="2100" spc="-25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위임할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</a:t>
            </a:r>
            <a:r>
              <a:rPr dirty="0" sz="2100" spc="-27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있도록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해</a:t>
            </a:r>
            <a:r>
              <a:rPr dirty="0" sz="2100" spc="-275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줌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가드레일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Calibri"/>
                <a:cs typeface="Calibri"/>
              </a:rPr>
              <a:t>(Guardrails)</a:t>
            </a:r>
            <a:r>
              <a:rPr dirty="0" sz="2100" spc="-8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: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맑은 고딕"/>
                <a:cs typeface="맑은 고딕"/>
              </a:rPr>
              <a:t>에이전트에게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전달되는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입력을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검증하는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장치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함수</a:t>
            </a:r>
            <a:r>
              <a:rPr dirty="0" sz="2100" spc="-27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기반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도구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Calibri"/>
                <a:cs typeface="Calibri"/>
              </a:rPr>
              <a:t>(Function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Tools)</a:t>
            </a:r>
            <a:endParaRPr sz="21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21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추적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 spc="-10">
                <a:latin typeface="Calibri"/>
                <a:cs typeface="Calibri"/>
              </a:rPr>
              <a:t>(Tracing)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Agents</a:t>
            </a:r>
            <a:r>
              <a:rPr dirty="0" spc="-25"/>
              <a:t> </a:t>
            </a:r>
            <a:r>
              <a:rPr dirty="0"/>
              <a:t>SDK</a:t>
            </a:r>
            <a:r>
              <a:rPr dirty="0" spc="-40"/>
              <a:t> </a:t>
            </a:r>
            <a:r>
              <a:rPr dirty="0" spc="-25"/>
              <a:t>설치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55418"/>
            <a:ext cx="3742690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pip</a:t>
            </a:r>
            <a:r>
              <a:rPr dirty="0" sz="2450" spc="1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install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openai-agents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</a:t>
            </a:r>
            <a:r>
              <a:rPr dirty="0" spc="-40"/>
              <a:t> 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700.</a:t>
            </a:r>
            <a:r>
              <a:rPr dirty="0" spc="-10"/>
              <a:t> </a:t>
            </a:r>
            <a:r>
              <a:rPr dirty="0"/>
              <a:t>OpenAI</a:t>
            </a:r>
            <a:r>
              <a:rPr dirty="0" spc="-20"/>
              <a:t> </a:t>
            </a:r>
            <a:r>
              <a:rPr dirty="0"/>
              <a:t>Agents</a:t>
            </a:r>
            <a:r>
              <a:rPr dirty="0" spc="-20"/>
              <a:t> </a:t>
            </a:r>
            <a:r>
              <a:rPr dirty="0" spc="-10"/>
              <a:t>Overview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507729"/>
            <a:ext cx="3850640" cy="30892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Agent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정의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35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스트리밍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모드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호출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360"/>
              </a:spcBef>
              <a:buFont typeface="Arial"/>
              <a:buChar char="•"/>
              <a:tabLst>
                <a:tab pos="213995" algn="l"/>
                <a:tab pos="3212465" algn="l"/>
              </a:tabLst>
            </a:pPr>
            <a:r>
              <a:rPr dirty="0" sz="2450">
                <a:latin typeface="맑은 고딕"/>
                <a:cs typeface="맑은 고딕"/>
              </a:rPr>
              <a:t>함수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호출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도구</a:t>
            </a:r>
            <a:r>
              <a:rPr dirty="0" sz="2450" spc="-20">
                <a:latin typeface="맑은 고딕"/>
                <a:cs typeface="맑은 고딕"/>
              </a:rPr>
              <a:t> Tool</a:t>
            </a:r>
            <a:r>
              <a:rPr dirty="0" sz="2450">
                <a:latin typeface="맑은 고딕"/>
                <a:cs typeface="맑은 고딕"/>
              </a:rPr>
              <a:t>	</a:t>
            </a:r>
            <a:r>
              <a:rPr dirty="0" sz="2450" spc="-25">
                <a:latin typeface="맑은 고딕"/>
                <a:cs typeface="맑은 고딕"/>
              </a:rPr>
              <a:t>사용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35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Guardrail</a:t>
            </a:r>
            <a:r>
              <a:rPr dirty="0" sz="2450" spc="-10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사용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23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구조화된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출력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</a:t>
            </a:r>
            <a:r>
              <a:rPr dirty="0" spc="-35"/>
              <a:t> 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701.</a:t>
            </a:r>
            <a:r>
              <a:rPr dirty="0" spc="-5"/>
              <a:t> </a:t>
            </a:r>
            <a:r>
              <a:rPr dirty="0"/>
              <a:t>Chatbot</a:t>
            </a:r>
            <a:r>
              <a:rPr dirty="0" spc="-35"/>
              <a:t> </a:t>
            </a:r>
            <a:r>
              <a:rPr dirty="0"/>
              <a:t>Agent</a:t>
            </a:r>
            <a:r>
              <a:rPr dirty="0" spc="-50"/>
              <a:t> </a:t>
            </a:r>
            <a:r>
              <a:rPr dirty="0" spc="-25"/>
              <a:t>구현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84031"/>
            <a:ext cx="7671434" cy="2450465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Agent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정의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대화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기록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저장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비동기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실행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한</a:t>
            </a:r>
            <a:r>
              <a:rPr dirty="0" sz="2450" spc="-1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토큰씩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실시간으로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출력되는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"스트리밍"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방식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실행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도구를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추가한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Chatbot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Agent</a:t>
            </a:r>
            <a:r>
              <a:rPr dirty="0" sz="2450" spc="-25">
                <a:latin typeface="맑은 고딕"/>
                <a:cs typeface="맑은 고딕"/>
              </a:rPr>
              <a:t> 구현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5445" y="3100336"/>
            <a:ext cx="2814320" cy="6673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200" spc="-10"/>
              <a:t>감사합니다.</a:t>
            </a:r>
            <a:endParaRPr sz="4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0010" y="1469116"/>
            <a:ext cx="10100945" cy="43180"/>
            <a:chOff x="290010" y="1469116"/>
            <a:chExt cx="10100945" cy="43180"/>
          </a:xfrm>
        </p:grpSpPr>
        <p:sp>
          <p:nvSpPr>
            <p:cNvPr id="3" name="object 3" descr=""/>
            <p:cNvSpPr/>
            <p:nvPr/>
          </p:nvSpPr>
          <p:spPr>
            <a:xfrm>
              <a:off x="295338" y="1474431"/>
              <a:ext cx="10090150" cy="32384"/>
            </a:xfrm>
            <a:custGeom>
              <a:avLst/>
              <a:gdLst/>
              <a:ahLst/>
              <a:cxnLst/>
              <a:rect l="l" t="t" r="r" b="b"/>
              <a:pathLst>
                <a:path w="10090150" h="32384">
                  <a:moveTo>
                    <a:pt x="10090035" y="0"/>
                  </a:moveTo>
                  <a:lnTo>
                    <a:pt x="0" y="0"/>
                  </a:lnTo>
                  <a:lnTo>
                    <a:pt x="0" y="31991"/>
                  </a:lnTo>
                  <a:lnTo>
                    <a:pt x="10090035" y="31991"/>
                  </a:lnTo>
                  <a:lnTo>
                    <a:pt x="10090035" y="0"/>
                  </a:lnTo>
                  <a:close/>
                </a:path>
              </a:pathLst>
            </a:custGeom>
            <a:solidFill>
              <a:srgbClr val="25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95338" y="1474444"/>
              <a:ext cx="10090150" cy="32384"/>
            </a:xfrm>
            <a:custGeom>
              <a:avLst/>
              <a:gdLst/>
              <a:ahLst/>
              <a:cxnLst/>
              <a:rect l="l" t="t" r="r" b="b"/>
              <a:pathLst>
                <a:path w="10090150" h="32384">
                  <a:moveTo>
                    <a:pt x="0" y="0"/>
                  </a:moveTo>
                  <a:lnTo>
                    <a:pt x="10090023" y="0"/>
                  </a:lnTo>
                  <a:lnTo>
                    <a:pt x="10090023" y="31978"/>
                  </a:lnTo>
                  <a:lnTo>
                    <a:pt x="0" y="31978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2534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295338" y="1570405"/>
            <a:ext cx="10090150" cy="4732655"/>
          </a:xfrm>
          <a:custGeom>
            <a:avLst/>
            <a:gdLst/>
            <a:ahLst/>
            <a:cxnLst/>
            <a:rect l="l" t="t" r="r" b="b"/>
            <a:pathLst>
              <a:path w="10090150" h="4732655">
                <a:moveTo>
                  <a:pt x="0" y="0"/>
                </a:moveTo>
                <a:lnTo>
                  <a:pt x="10090023" y="0"/>
                </a:lnTo>
                <a:lnTo>
                  <a:pt x="10090023" y="4732515"/>
                </a:lnTo>
                <a:lnTo>
                  <a:pt x="0" y="4732515"/>
                </a:lnTo>
                <a:lnTo>
                  <a:pt x="0" y="0"/>
                </a:lnTo>
                <a:close/>
              </a:path>
            </a:pathLst>
          </a:custGeom>
          <a:ln w="6083">
            <a:solidFill>
              <a:srgbClr val="2153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054691" y="6394424"/>
            <a:ext cx="1727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solidFill>
                  <a:srgbClr val="898989"/>
                </a:solidFill>
                <a:latin typeface="맑은 고딕"/>
                <a:cs typeface="맑은 고딕"/>
              </a:rPr>
              <a:t>16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62216" y="1161402"/>
            <a:ext cx="158940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HY견고딕"/>
                <a:cs typeface="HY견고딕"/>
              </a:rPr>
              <a:t>AI</a:t>
            </a:r>
            <a:r>
              <a:rPr dirty="0" sz="1550" spc="45">
                <a:latin typeface="HY견고딕"/>
                <a:cs typeface="HY견고딕"/>
              </a:rPr>
              <a:t> </a:t>
            </a:r>
            <a:r>
              <a:rPr dirty="0" sz="1550">
                <a:latin typeface="HY견고딕"/>
                <a:cs typeface="HY견고딕"/>
              </a:rPr>
              <a:t>발전</a:t>
            </a:r>
            <a:r>
              <a:rPr dirty="0" sz="1550" spc="40">
                <a:latin typeface="HY견고딕"/>
                <a:cs typeface="HY견고딕"/>
              </a:rPr>
              <a:t> </a:t>
            </a:r>
            <a:r>
              <a:rPr dirty="0" sz="1550" spc="-10">
                <a:latin typeface="HY견고딕"/>
                <a:cs typeface="HY견고딕"/>
              </a:rPr>
              <a:t>History</a:t>
            </a:r>
            <a:endParaRPr sz="1550">
              <a:latin typeface="HY견고딕"/>
              <a:cs typeface="HY견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4821" y="1696796"/>
            <a:ext cx="1109980" cy="82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245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latin typeface="맑은 고딕"/>
                <a:cs typeface="맑은 고딕"/>
              </a:rPr>
              <a:t>1958</a:t>
            </a:r>
            <a:endParaRPr sz="1750">
              <a:latin typeface="맑은 고딕"/>
              <a:cs typeface="맑은 고딕"/>
            </a:endParaRPr>
          </a:p>
          <a:p>
            <a:pPr marL="12700" marR="5080" indent="207010">
              <a:lnSpc>
                <a:spcPct val="100000"/>
              </a:lnSpc>
              <a:spcBef>
                <a:spcPts val="10"/>
              </a:spcBef>
            </a:pPr>
            <a:r>
              <a:rPr dirty="0" sz="1750" spc="-25">
                <a:latin typeface="맑은 고딕"/>
                <a:cs typeface="맑은 고딕"/>
              </a:rPr>
              <a:t>신경망 Perceptron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260701" y="2021179"/>
            <a:ext cx="2471420" cy="5607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24205" marR="5080" indent="-612140">
              <a:lnSpc>
                <a:spcPct val="100499"/>
              </a:lnSpc>
              <a:spcBef>
                <a:spcPts val="90"/>
              </a:spcBef>
            </a:pPr>
            <a:r>
              <a:rPr dirty="0" sz="1750">
                <a:latin typeface="맑은 고딕"/>
                <a:cs typeface="맑은 고딕"/>
              </a:rPr>
              <a:t>Deep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Learning의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암흑기 </a:t>
            </a:r>
            <a:r>
              <a:rPr dirty="0" sz="1750" spc="-10">
                <a:latin typeface="맑은 고딕"/>
                <a:cs typeface="맑은 고딕"/>
              </a:rPr>
              <a:t>(70~80년대)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05200" y="3417557"/>
            <a:ext cx="190500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맑은 고딕"/>
                <a:cs typeface="맑은 고딕"/>
              </a:rPr>
              <a:t>전통적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ML 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시대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071249" y="1725193"/>
            <a:ext cx="1723389" cy="827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200"/>
              </a:lnSpc>
              <a:spcBef>
                <a:spcPts val="95"/>
              </a:spcBef>
            </a:pPr>
            <a:r>
              <a:rPr dirty="0" sz="1750">
                <a:latin typeface="맑은 고딕"/>
                <a:cs typeface="맑은 고딕"/>
              </a:rPr>
              <a:t>Deep </a:t>
            </a:r>
            <a:r>
              <a:rPr dirty="0" sz="1750" spc="-10">
                <a:latin typeface="맑은 고딕"/>
                <a:cs typeface="맑은 고딕"/>
              </a:rPr>
              <a:t>Learning의 </a:t>
            </a:r>
            <a:r>
              <a:rPr dirty="0" sz="1750" spc="-25">
                <a:latin typeface="맑은 고딕"/>
                <a:cs typeface="맑은 고딕"/>
              </a:rPr>
              <a:t>개화기 </a:t>
            </a:r>
            <a:r>
              <a:rPr dirty="0" sz="1750" spc="-10">
                <a:latin typeface="맑은 고딕"/>
                <a:cs typeface="맑은 고딕"/>
              </a:rPr>
              <a:t>(90~2010)</a:t>
            </a:r>
            <a:endParaRPr sz="1750">
              <a:latin typeface="맑은 고딕"/>
              <a:cs typeface="맑은 고딕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325956" y="2542184"/>
            <a:ext cx="8862060" cy="3421379"/>
            <a:chOff x="1325956" y="2542184"/>
            <a:chExt cx="8862060" cy="3421379"/>
          </a:xfrm>
        </p:grpSpPr>
        <p:sp>
          <p:nvSpPr>
            <p:cNvPr id="13" name="object 13" descr=""/>
            <p:cNvSpPr/>
            <p:nvPr/>
          </p:nvSpPr>
          <p:spPr>
            <a:xfrm>
              <a:off x="1325956" y="2542184"/>
              <a:ext cx="4349750" cy="1208405"/>
            </a:xfrm>
            <a:custGeom>
              <a:avLst/>
              <a:gdLst/>
              <a:ahLst/>
              <a:cxnLst/>
              <a:rect l="l" t="t" r="r" b="b"/>
              <a:pathLst>
                <a:path w="4349750" h="1208404">
                  <a:moveTo>
                    <a:pt x="66979" y="265036"/>
                  </a:moveTo>
                  <a:lnTo>
                    <a:pt x="35013" y="265036"/>
                  </a:lnTo>
                  <a:lnTo>
                    <a:pt x="35013" y="0"/>
                  </a:lnTo>
                  <a:lnTo>
                    <a:pt x="30441" y="0"/>
                  </a:lnTo>
                  <a:lnTo>
                    <a:pt x="30441" y="265036"/>
                  </a:lnTo>
                  <a:lnTo>
                    <a:pt x="0" y="265036"/>
                  </a:lnTo>
                  <a:lnTo>
                    <a:pt x="33489" y="330530"/>
                  </a:lnTo>
                  <a:lnTo>
                    <a:pt x="61518" y="275704"/>
                  </a:lnTo>
                  <a:lnTo>
                    <a:pt x="66979" y="265036"/>
                  </a:lnTo>
                  <a:close/>
                </a:path>
                <a:path w="4349750" h="1208404">
                  <a:moveTo>
                    <a:pt x="3064459" y="169075"/>
                  </a:moveTo>
                  <a:lnTo>
                    <a:pt x="3058363" y="166027"/>
                  </a:lnTo>
                  <a:lnTo>
                    <a:pt x="2997479" y="135572"/>
                  </a:lnTo>
                  <a:lnTo>
                    <a:pt x="2997479" y="166027"/>
                  </a:lnTo>
                  <a:lnTo>
                    <a:pt x="1117396" y="166027"/>
                  </a:lnTo>
                  <a:lnTo>
                    <a:pt x="1117396" y="135572"/>
                  </a:lnTo>
                  <a:lnTo>
                    <a:pt x="1050404" y="169075"/>
                  </a:lnTo>
                  <a:lnTo>
                    <a:pt x="1117396" y="202590"/>
                  </a:lnTo>
                  <a:lnTo>
                    <a:pt x="1117396" y="172123"/>
                  </a:lnTo>
                  <a:lnTo>
                    <a:pt x="2997479" y="172123"/>
                  </a:lnTo>
                  <a:lnTo>
                    <a:pt x="2997479" y="202590"/>
                  </a:lnTo>
                  <a:lnTo>
                    <a:pt x="3058363" y="172123"/>
                  </a:lnTo>
                  <a:lnTo>
                    <a:pt x="3064459" y="169075"/>
                  </a:lnTo>
                  <a:close/>
                </a:path>
                <a:path w="4349750" h="1208404">
                  <a:moveTo>
                    <a:pt x="4349305" y="1174381"/>
                  </a:moveTo>
                  <a:lnTo>
                    <a:pt x="4343209" y="1171333"/>
                  </a:lnTo>
                  <a:lnTo>
                    <a:pt x="4282325" y="1140866"/>
                  </a:lnTo>
                  <a:lnTo>
                    <a:pt x="4282325" y="1171333"/>
                  </a:lnTo>
                  <a:lnTo>
                    <a:pt x="1181328" y="1171333"/>
                  </a:lnTo>
                  <a:lnTo>
                    <a:pt x="1181328" y="1140866"/>
                  </a:lnTo>
                  <a:lnTo>
                    <a:pt x="1114348" y="1174381"/>
                  </a:lnTo>
                  <a:lnTo>
                    <a:pt x="1181328" y="1207884"/>
                  </a:lnTo>
                  <a:lnTo>
                    <a:pt x="1181328" y="1175905"/>
                  </a:lnTo>
                  <a:lnTo>
                    <a:pt x="4282325" y="1175905"/>
                  </a:lnTo>
                  <a:lnTo>
                    <a:pt x="4282325" y="1207884"/>
                  </a:lnTo>
                  <a:lnTo>
                    <a:pt x="4346257" y="1175905"/>
                  </a:lnTo>
                  <a:lnTo>
                    <a:pt x="4349305" y="1174381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98447" y="2816364"/>
              <a:ext cx="2460625" cy="297180"/>
            </a:xfrm>
            <a:custGeom>
              <a:avLst/>
              <a:gdLst/>
              <a:ahLst/>
              <a:cxnLst/>
              <a:rect l="l" t="t" r="r" b="b"/>
              <a:pathLst>
                <a:path w="2460625" h="297180">
                  <a:moveTo>
                    <a:pt x="2310904" y="0"/>
                  </a:moveTo>
                  <a:lnTo>
                    <a:pt x="2310904" y="74637"/>
                  </a:lnTo>
                  <a:lnTo>
                    <a:pt x="0" y="74637"/>
                  </a:lnTo>
                  <a:lnTo>
                    <a:pt x="0" y="222376"/>
                  </a:lnTo>
                  <a:lnTo>
                    <a:pt x="2310904" y="222376"/>
                  </a:lnTo>
                  <a:lnTo>
                    <a:pt x="2310904" y="297014"/>
                  </a:lnTo>
                  <a:lnTo>
                    <a:pt x="2460091" y="147739"/>
                  </a:lnTo>
                  <a:lnTo>
                    <a:pt x="23109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698447" y="2816364"/>
              <a:ext cx="2460625" cy="297180"/>
            </a:xfrm>
            <a:custGeom>
              <a:avLst/>
              <a:gdLst/>
              <a:ahLst/>
              <a:cxnLst/>
              <a:rect l="l" t="t" r="r" b="b"/>
              <a:pathLst>
                <a:path w="2460625" h="297180">
                  <a:moveTo>
                    <a:pt x="0" y="74637"/>
                  </a:moveTo>
                  <a:lnTo>
                    <a:pt x="2310904" y="74637"/>
                  </a:lnTo>
                  <a:lnTo>
                    <a:pt x="2310904" y="0"/>
                  </a:lnTo>
                  <a:lnTo>
                    <a:pt x="2460091" y="147739"/>
                  </a:lnTo>
                  <a:lnTo>
                    <a:pt x="2310904" y="297014"/>
                  </a:lnTo>
                  <a:lnTo>
                    <a:pt x="2310904" y="222376"/>
                  </a:lnTo>
                  <a:lnTo>
                    <a:pt x="0" y="222376"/>
                  </a:lnTo>
                  <a:lnTo>
                    <a:pt x="0" y="74637"/>
                  </a:lnTo>
                  <a:close/>
                </a:path>
              </a:pathLst>
            </a:custGeom>
            <a:ln w="10655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43091" y="4563452"/>
              <a:ext cx="0" cy="1397000"/>
            </a:xfrm>
            <a:custGeom>
              <a:avLst/>
              <a:gdLst/>
              <a:ahLst/>
              <a:cxnLst/>
              <a:rect l="l" t="t" r="r" b="b"/>
              <a:pathLst>
                <a:path w="0" h="1397000">
                  <a:moveTo>
                    <a:pt x="0" y="0"/>
                  </a:moveTo>
                  <a:lnTo>
                    <a:pt x="0" y="1396758"/>
                  </a:lnTo>
                </a:path>
              </a:pathLst>
            </a:custGeom>
            <a:ln w="6083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975993" y="5093512"/>
              <a:ext cx="8211820" cy="90170"/>
            </a:xfrm>
            <a:custGeom>
              <a:avLst/>
              <a:gdLst/>
              <a:ahLst/>
              <a:cxnLst/>
              <a:rect l="l" t="t" r="r" b="b"/>
              <a:pathLst>
                <a:path w="8211820" h="90170">
                  <a:moveTo>
                    <a:pt x="4267098" y="33515"/>
                  </a:moveTo>
                  <a:lnTo>
                    <a:pt x="4261002" y="30467"/>
                  </a:lnTo>
                  <a:lnTo>
                    <a:pt x="4200118" y="0"/>
                  </a:lnTo>
                  <a:lnTo>
                    <a:pt x="4200118" y="30467"/>
                  </a:lnTo>
                  <a:lnTo>
                    <a:pt x="66979" y="30467"/>
                  </a:lnTo>
                  <a:lnTo>
                    <a:pt x="66979" y="0"/>
                  </a:lnTo>
                  <a:lnTo>
                    <a:pt x="0" y="33515"/>
                  </a:lnTo>
                  <a:lnTo>
                    <a:pt x="66979" y="67017"/>
                  </a:lnTo>
                  <a:lnTo>
                    <a:pt x="66979" y="36563"/>
                  </a:lnTo>
                  <a:lnTo>
                    <a:pt x="4200118" y="36563"/>
                  </a:lnTo>
                  <a:lnTo>
                    <a:pt x="4200118" y="67017"/>
                  </a:lnTo>
                  <a:lnTo>
                    <a:pt x="4261002" y="36563"/>
                  </a:lnTo>
                  <a:lnTo>
                    <a:pt x="4267098" y="33515"/>
                  </a:lnTo>
                  <a:close/>
                </a:path>
                <a:path w="8211820" h="90170">
                  <a:moveTo>
                    <a:pt x="8211477" y="56362"/>
                  </a:moveTo>
                  <a:lnTo>
                    <a:pt x="8205381" y="53314"/>
                  </a:lnTo>
                  <a:lnTo>
                    <a:pt x="8144484" y="22847"/>
                  </a:lnTo>
                  <a:lnTo>
                    <a:pt x="8144484" y="53314"/>
                  </a:lnTo>
                  <a:lnTo>
                    <a:pt x="4306684" y="53314"/>
                  </a:lnTo>
                  <a:lnTo>
                    <a:pt x="4306684" y="59410"/>
                  </a:lnTo>
                  <a:lnTo>
                    <a:pt x="8144484" y="59410"/>
                  </a:lnTo>
                  <a:lnTo>
                    <a:pt x="8144484" y="89877"/>
                  </a:lnTo>
                  <a:lnTo>
                    <a:pt x="8205381" y="59410"/>
                  </a:lnTo>
                  <a:lnTo>
                    <a:pt x="8211477" y="56362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521003" y="1609572"/>
            <a:ext cx="2288540" cy="5607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40029">
              <a:lnSpc>
                <a:spcPct val="100499"/>
              </a:lnSpc>
              <a:spcBef>
                <a:spcPts val="90"/>
              </a:spcBef>
            </a:pP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생성형</a:t>
            </a:r>
            <a:r>
              <a:rPr dirty="0" sz="1750" spc="-1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AI의</a:t>
            </a:r>
            <a:r>
              <a:rPr dirty="0" sz="1750" spc="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spc="-25" b="1">
                <a:solidFill>
                  <a:srgbClr val="FF0000"/>
                </a:solidFill>
                <a:latin typeface="맑은 고딕"/>
                <a:cs typeface="맑은 고딕"/>
              </a:rPr>
              <a:t>시대 </a:t>
            </a:r>
            <a:r>
              <a:rPr dirty="0" sz="1750" spc="-10" b="1">
                <a:solidFill>
                  <a:srgbClr val="FF0000"/>
                </a:solidFill>
                <a:latin typeface="맑은 고딕"/>
                <a:cs typeface="맑은 고딕"/>
              </a:rPr>
              <a:t>(Transformer</a:t>
            </a:r>
            <a:r>
              <a:rPr dirty="0" sz="1750" spc="-3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의</a:t>
            </a:r>
            <a:r>
              <a:rPr dirty="0" sz="1750" spc="-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spc="-25" b="1">
                <a:solidFill>
                  <a:srgbClr val="FF0000"/>
                </a:solidFill>
                <a:latin typeface="맑은 고딕"/>
                <a:cs typeface="맑은 고딕"/>
              </a:rPr>
              <a:t>시대)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94786" y="4758778"/>
            <a:ext cx="218313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맑은 고딕"/>
                <a:cs typeface="맑은 고딕"/>
              </a:rPr>
              <a:t>전통적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강화학습 </a:t>
            </a:r>
            <a:r>
              <a:rPr dirty="0" sz="1750" spc="-25">
                <a:latin typeface="맑은 고딕"/>
                <a:cs typeface="맑은 고딕"/>
              </a:rPr>
              <a:t>모델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081210" y="5157495"/>
            <a:ext cx="1414780" cy="600710"/>
          </a:xfrm>
          <a:prstGeom prst="rect">
            <a:avLst/>
          </a:prstGeom>
          <a:ln w="10655">
            <a:solidFill>
              <a:srgbClr val="2E528F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459"/>
              </a:spcBef>
            </a:pPr>
            <a:r>
              <a:rPr dirty="0" sz="1550" spc="-20">
                <a:latin typeface="맑은 고딕"/>
                <a:cs typeface="맑은 고딕"/>
              </a:rPr>
              <a:t>1983</a:t>
            </a:r>
            <a:endParaRPr sz="1550">
              <a:latin typeface="맑은 고딕"/>
              <a:cs typeface="맑은 고딕"/>
            </a:endParaRPr>
          </a:p>
          <a:p>
            <a:pPr algn="ctr" marL="6985">
              <a:lnSpc>
                <a:spcPct val="100000"/>
              </a:lnSpc>
              <a:spcBef>
                <a:spcPts val="35"/>
              </a:spcBef>
            </a:pPr>
            <a:r>
              <a:rPr dirty="0" sz="1550">
                <a:latin typeface="맑은 고딕"/>
                <a:cs typeface="맑은 고딕"/>
              </a:rPr>
              <a:t>TD-</a:t>
            </a:r>
            <a:r>
              <a:rPr dirty="0" sz="1550" spc="-10">
                <a:latin typeface="맑은 고딕"/>
                <a:cs typeface="맑은 고딕"/>
              </a:rPr>
              <a:t>Learning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487836" y="5705830"/>
            <a:ext cx="1189355" cy="521334"/>
          </a:xfrm>
          <a:custGeom>
            <a:avLst/>
            <a:gdLst/>
            <a:ahLst/>
            <a:cxnLst/>
            <a:rect l="l" t="t" r="r" b="b"/>
            <a:pathLst>
              <a:path w="1189354" h="521335">
                <a:moveTo>
                  <a:pt x="0" y="0"/>
                </a:moveTo>
                <a:lnTo>
                  <a:pt x="1188948" y="0"/>
                </a:lnTo>
                <a:lnTo>
                  <a:pt x="1188948" y="520928"/>
                </a:lnTo>
                <a:lnTo>
                  <a:pt x="0" y="520928"/>
                </a:lnTo>
                <a:lnTo>
                  <a:pt x="0" y="0"/>
                </a:lnTo>
                <a:close/>
              </a:path>
            </a:pathLst>
          </a:custGeom>
          <a:ln w="10655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4559134" y="5707367"/>
            <a:ext cx="1045844" cy="5080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550" spc="-20">
                <a:latin typeface="맑은 고딕"/>
                <a:cs typeface="맑은 고딕"/>
              </a:rPr>
              <a:t>1989</a:t>
            </a:r>
            <a:endParaRPr sz="155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550">
                <a:latin typeface="맑은 고딕"/>
                <a:cs typeface="맑은 고딕"/>
              </a:rPr>
              <a:t>Q-</a:t>
            </a:r>
            <a:r>
              <a:rPr dirty="0" sz="1550" spc="-10">
                <a:latin typeface="맑은 고딕"/>
                <a:cs typeface="맑은 고딕"/>
              </a:rPr>
              <a:t>Learning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296380" y="5288483"/>
            <a:ext cx="1075055" cy="519430"/>
          </a:xfrm>
          <a:prstGeom prst="rect">
            <a:avLst/>
          </a:prstGeom>
          <a:ln w="10655">
            <a:solidFill>
              <a:srgbClr val="2E528F"/>
            </a:solidFill>
          </a:ln>
        </p:spPr>
        <p:txBody>
          <a:bodyPr wrap="square" lIns="0" tIns="17780" rIns="0" bIns="0" rtlCol="0" vert="horz">
            <a:spAutoFit/>
          </a:bodyPr>
          <a:lstStyle/>
          <a:p>
            <a:pPr marL="313690">
              <a:lnSpc>
                <a:spcPct val="100000"/>
              </a:lnSpc>
              <a:spcBef>
                <a:spcPts val="140"/>
              </a:spcBef>
            </a:pPr>
            <a:r>
              <a:rPr dirty="0" sz="1550" spc="-20">
                <a:latin typeface="맑은 고딕"/>
                <a:cs typeface="맑은 고딕"/>
              </a:rPr>
              <a:t>2013</a:t>
            </a:r>
            <a:endParaRPr sz="1550">
              <a:latin typeface="맑은 고딕"/>
              <a:cs typeface="맑은 고딕"/>
            </a:endParaRPr>
          </a:p>
          <a:p>
            <a:pPr marL="309245">
              <a:lnSpc>
                <a:spcPct val="100000"/>
              </a:lnSpc>
              <a:spcBef>
                <a:spcPts val="35"/>
              </a:spcBef>
            </a:pPr>
            <a:r>
              <a:rPr dirty="0" sz="1550" spc="-25">
                <a:latin typeface="맑은 고딕"/>
                <a:cs typeface="맑은 고딕"/>
              </a:rPr>
              <a:t>DQN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260994" y="3444887"/>
            <a:ext cx="51371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latin typeface="맑은 고딕"/>
                <a:cs typeface="맑은 고딕"/>
              </a:rPr>
              <a:t>2022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5169852" y="2650337"/>
            <a:ext cx="3300729" cy="744855"/>
          </a:xfrm>
          <a:custGeom>
            <a:avLst/>
            <a:gdLst/>
            <a:ahLst/>
            <a:cxnLst/>
            <a:rect l="l" t="t" r="r" b="b"/>
            <a:pathLst>
              <a:path w="3300729" h="744854">
                <a:moveTo>
                  <a:pt x="1593875" y="50266"/>
                </a:moveTo>
                <a:lnTo>
                  <a:pt x="1545170" y="50266"/>
                </a:lnTo>
                <a:lnTo>
                  <a:pt x="1533677" y="50266"/>
                </a:lnTo>
                <a:lnTo>
                  <a:pt x="1532991" y="80721"/>
                </a:lnTo>
                <a:lnTo>
                  <a:pt x="1593875" y="50266"/>
                </a:lnTo>
                <a:close/>
              </a:path>
              <a:path w="3300729" h="744854">
                <a:moveTo>
                  <a:pt x="1599971" y="47218"/>
                </a:moveTo>
                <a:lnTo>
                  <a:pt x="1534515" y="13703"/>
                </a:lnTo>
                <a:lnTo>
                  <a:pt x="1533817" y="44069"/>
                </a:lnTo>
                <a:lnTo>
                  <a:pt x="66268" y="30568"/>
                </a:lnTo>
                <a:lnTo>
                  <a:pt x="66979" y="0"/>
                </a:lnTo>
                <a:lnTo>
                  <a:pt x="0" y="31978"/>
                </a:lnTo>
                <a:lnTo>
                  <a:pt x="65455" y="65493"/>
                </a:lnTo>
                <a:lnTo>
                  <a:pt x="66154" y="35153"/>
                </a:lnTo>
                <a:lnTo>
                  <a:pt x="1533677" y="50152"/>
                </a:lnTo>
                <a:lnTo>
                  <a:pt x="1545170" y="50152"/>
                </a:lnTo>
                <a:lnTo>
                  <a:pt x="1594104" y="50152"/>
                </a:lnTo>
                <a:lnTo>
                  <a:pt x="1599971" y="47218"/>
                </a:lnTo>
                <a:close/>
              </a:path>
              <a:path w="3300729" h="744854">
                <a:moveTo>
                  <a:pt x="2307856" y="469138"/>
                </a:moveTo>
                <a:lnTo>
                  <a:pt x="2301760" y="456946"/>
                </a:lnTo>
                <a:lnTo>
                  <a:pt x="2274366" y="402120"/>
                </a:lnTo>
                <a:lnTo>
                  <a:pt x="2240877" y="469138"/>
                </a:lnTo>
                <a:lnTo>
                  <a:pt x="2271318" y="469138"/>
                </a:lnTo>
                <a:lnTo>
                  <a:pt x="2271318" y="659536"/>
                </a:lnTo>
                <a:lnTo>
                  <a:pt x="2277414" y="659536"/>
                </a:lnTo>
                <a:lnTo>
                  <a:pt x="2277414" y="469138"/>
                </a:lnTo>
                <a:lnTo>
                  <a:pt x="2307856" y="469138"/>
                </a:lnTo>
                <a:close/>
              </a:path>
              <a:path w="3300729" h="744854">
                <a:moveTo>
                  <a:pt x="3300412" y="469138"/>
                </a:moveTo>
                <a:lnTo>
                  <a:pt x="3294316" y="456946"/>
                </a:lnTo>
                <a:lnTo>
                  <a:pt x="3266922" y="402120"/>
                </a:lnTo>
                <a:lnTo>
                  <a:pt x="3233432" y="469138"/>
                </a:lnTo>
                <a:lnTo>
                  <a:pt x="3263887" y="469138"/>
                </a:lnTo>
                <a:lnTo>
                  <a:pt x="3263887" y="744829"/>
                </a:lnTo>
                <a:lnTo>
                  <a:pt x="3269970" y="744829"/>
                </a:lnTo>
                <a:lnTo>
                  <a:pt x="3269970" y="469138"/>
                </a:lnTo>
                <a:lnTo>
                  <a:pt x="3300412" y="469138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7134859" y="3352355"/>
            <a:ext cx="51371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latin typeface="맑은 고딕"/>
                <a:cs typeface="맑은 고딕"/>
              </a:rPr>
              <a:t>2017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538214" y="3528326"/>
            <a:ext cx="2487930" cy="1490980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825"/>
              </a:spcBef>
            </a:pPr>
            <a:r>
              <a:rPr dirty="0" sz="1750" spc="-20">
                <a:latin typeface="맑은 고딕"/>
                <a:cs typeface="맑은 고딕"/>
              </a:rPr>
              <a:t>Transformers</a:t>
            </a:r>
            <a:r>
              <a:rPr dirty="0" baseline="-23809" sz="2625" spc="-30">
                <a:latin typeface="맑은 고딕"/>
                <a:cs typeface="맑은 고딕"/>
              </a:rPr>
              <a:t>Chat-</a:t>
            </a:r>
            <a:r>
              <a:rPr dirty="0" baseline="-23809" sz="2625" spc="-37">
                <a:latin typeface="맑은 고딕"/>
                <a:cs typeface="맑은 고딕"/>
              </a:rPr>
              <a:t>GPT</a:t>
            </a:r>
            <a:endParaRPr baseline="-23809" sz="2625">
              <a:latin typeface="맑은 고딕"/>
              <a:cs typeface="맑은 고딕"/>
            </a:endParaRPr>
          </a:p>
          <a:p>
            <a:pPr marL="1557020">
              <a:lnSpc>
                <a:spcPct val="100000"/>
              </a:lnSpc>
              <a:spcBef>
                <a:spcPts val="730"/>
              </a:spcBef>
            </a:pPr>
            <a:r>
              <a:rPr dirty="0" sz="1750" spc="-20">
                <a:latin typeface="맑은 고딕"/>
                <a:cs typeface="맑은 고딕"/>
              </a:rPr>
              <a:t>DALL-</a:t>
            </a:r>
            <a:r>
              <a:rPr dirty="0" sz="1750" spc="-25">
                <a:latin typeface="맑은 고딕"/>
                <a:cs typeface="맑은 고딕"/>
              </a:rPr>
              <a:t>E2</a:t>
            </a:r>
            <a:endParaRPr sz="1750">
              <a:latin typeface="맑은 고딕"/>
              <a:cs typeface="맑은 고딕"/>
            </a:endParaRPr>
          </a:p>
          <a:p>
            <a:pPr marL="193040" marR="284480" indent="-155575">
              <a:lnSpc>
                <a:spcPct val="100499"/>
              </a:lnSpc>
              <a:spcBef>
                <a:spcPts val="1660"/>
              </a:spcBef>
            </a:pPr>
            <a:r>
              <a:rPr dirty="0" sz="1750">
                <a:latin typeface="맑은 고딕"/>
                <a:cs typeface="맑은 고딕"/>
              </a:rPr>
              <a:t>현대적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강화학습 </a:t>
            </a:r>
            <a:r>
              <a:rPr dirty="0" sz="1750" spc="-25">
                <a:latin typeface="맑은 고딕"/>
                <a:cs typeface="맑은 고딕"/>
              </a:rPr>
              <a:t>모델 </a:t>
            </a:r>
            <a:r>
              <a:rPr dirty="0" sz="1750" spc="-10">
                <a:latin typeface="맑은 고딕"/>
                <a:cs typeface="맑은 고딕"/>
              </a:rPr>
              <a:t>(강화학습+딥러닝)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51878" y="4802416"/>
            <a:ext cx="1092200" cy="667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2100" spc="-20" b="1">
                <a:latin typeface="맑은 고딕"/>
                <a:cs typeface="맑은 고딕"/>
              </a:rPr>
              <a:t>강화학습 알고리즘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51878" y="3404044"/>
            <a:ext cx="1092200" cy="667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2100" spc="-20" b="1">
                <a:latin typeface="맑은 고딕"/>
                <a:cs typeface="맑은 고딕"/>
              </a:rPr>
              <a:t>패턴인식 알고리즘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556345" y="2228443"/>
            <a:ext cx="1839595" cy="560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4610">
              <a:lnSpc>
                <a:spcPct val="100000"/>
              </a:lnSpc>
              <a:spcBef>
                <a:spcPts val="100"/>
              </a:spcBef>
              <a:tabLst>
                <a:tab pos="1063625" algn="l"/>
              </a:tabLst>
            </a:pPr>
            <a:r>
              <a:rPr dirty="0" sz="1750" spc="-10">
                <a:latin typeface="맑은 고딕"/>
                <a:cs typeface="맑은 고딕"/>
              </a:rPr>
              <a:t>GPT-</a:t>
            </a:r>
            <a:r>
              <a:rPr dirty="0" sz="1750" spc="-50">
                <a:latin typeface="맑은 고딕"/>
                <a:cs typeface="맑은 고딕"/>
              </a:rPr>
              <a:t>4</a:t>
            </a:r>
            <a:r>
              <a:rPr dirty="0" sz="1750">
                <a:latin typeface="맑은 고딕"/>
                <a:cs typeface="맑은 고딕"/>
              </a:rPr>
              <a:t>	</a:t>
            </a:r>
            <a:r>
              <a:rPr dirty="0" baseline="3174" sz="2625" spc="-30">
                <a:latin typeface="맑은 고딕"/>
                <a:cs typeface="맑은 고딕"/>
              </a:rPr>
              <a:t>2024</a:t>
            </a:r>
            <a:endParaRPr baseline="3174" sz="2625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750">
                <a:latin typeface="맑은 고딕"/>
                <a:cs typeface="맑은 고딕"/>
              </a:rPr>
              <a:t>Claude3.5</a:t>
            </a:r>
            <a:r>
              <a:rPr dirty="0" sz="1750" spc="20">
                <a:latin typeface="맑은 고딕"/>
                <a:cs typeface="맑은 고딕"/>
              </a:rPr>
              <a:t> </a:t>
            </a:r>
            <a:r>
              <a:rPr dirty="0" baseline="3174" sz="2625" spc="-15">
                <a:latin typeface="맑은 고딕"/>
                <a:cs typeface="맑은 고딕"/>
              </a:rPr>
              <a:t>GPT-</a:t>
            </a:r>
            <a:r>
              <a:rPr dirty="0" baseline="3174" sz="2625" spc="-37">
                <a:latin typeface="맑은 고딕"/>
                <a:cs typeface="맑은 고딕"/>
              </a:rPr>
              <a:t>4o</a:t>
            </a:r>
            <a:endParaRPr baseline="3174" sz="2625">
              <a:latin typeface="맑은 고딕"/>
              <a:cs typeface="맑은 고딕"/>
            </a:endParaRPr>
          </a:p>
        </p:txBody>
      </p:sp>
      <p:graphicFrame>
        <p:nvGraphicFramePr>
          <p:cNvPr id="31" name="object 31" descr=""/>
          <p:cNvGraphicFramePr>
            <a:graphicFrameLocks noGrp="1"/>
          </p:cNvGraphicFramePr>
          <p:nvPr/>
        </p:nvGraphicFramePr>
        <p:xfrm>
          <a:off x="1046600" y="2876531"/>
          <a:ext cx="6651625" cy="158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990"/>
                <a:gridCol w="1555115"/>
                <a:gridCol w="1551940"/>
                <a:gridCol w="1552575"/>
                <a:gridCol w="1552575"/>
              </a:tblGrid>
              <a:tr h="158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72B50"/>
                      </a:solidFill>
                      <a:prstDash val="solid"/>
                    </a:lnL>
                    <a:lnR w="19050">
                      <a:solidFill>
                        <a:srgbClr val="172B50"/>
                      </a:solidFill>
                      <a:prstDash val="solid"/>
                    </a:lnR>
                    <a:lnT w="12700">
                      <a:solidFill>
                        <a:srgbClr val="172B50"/>
                      </a:solidFill>
                      <a:prstDash val="solid"/>
                    </a:lnT>
                    <a:lnB w="12700">
                      <a:solidFill>
                        <a:srgbClr val="172B50"/>
                      </a:solidFill>
                      <a:prstDash val="soli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172B50"/>
                      </a:solidFill>
                      <a:prstDash val="solid"/>
                    </a:lnL>
                    <a:lnR w="12700">
                      <a:solidFill>
                        <a:srgbClr val="172B50"/>
                      </a:solidFill>
                      <a:prstDash val="solid"/>
                    </a:lnR>
                    <a:lnT w="12700">
                      <a:solidFill>
                        <a:srgbClr val="172B50"/>
                      </a:solidFill>
                      <a:prstDash val="solid"/>
                    </a:lnT>
                    <a:lnB w="12700">
                      <a:solidFill>
                        <a:srgbClr val="172B50"/>
                      </a:solidFill>
                      <a:prstDash val="solid"/>
                    </a:lnB>
                    <a:solidFill>
                      <a:srgbClr val="A8D08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72B50"/>
                      </a:solidFill>
                      <a:prstDash val="solid"/>
                    </a:lnL>
                    <a:lnR w="12700">
                      <a:solidFill>
                        <a:srgbClr val="172B50"/>
                      </a:solidFill>
                      <a:prstDash val="solid"/>
                    </a:lnR>
                    <a:lnT w="12700">
                      <a:solidFill>
                        <a:srgbClr val="172B50"/>
                      </a:solidFill>
                      <a:prstDash val="solid"/>
                    </a:lnT>
                    <a:lnB w="12700">
                      <a:solidFill>
                        <a:srgbClr val="172B50"/>
                      </a:solidFill>
                      <a:prstDash val="solid"/>
                    </a:lnB>
                    <a:solidFill>
                      <a:srgbClr val="5381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72B50"/>
                      </a:solidFill>
                      <a:prstDash val="solid"/>
                    </a:lnL>
                    <a:lnR w="12700">
                      <a:solidFill>
                        <a:srgbClr val="172B50"/>
                      </a:solidFill>
                      <a:prstDash val="solid"/>
                    </a:lnR>
                    <a:lnT w="12700">
                      <a:solidFill>
                        <a:srgbClr val="172B50"/>
                      </a:solidFill>
                      <a:prstDash val="solid"/>
                    </a:lnT>
                    <a:lnB w="12700">
                      <a:solidFill>
                        <a:srgbClr val="172B50"/>
                      </a:solidFill>
                      <a:prstDash val="solid"/>
                    </a:lnB>
                    <a:solidFill>
                      <a:srgbClr val="37572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172B50"/>
                      </a:solidFill>
                      <a:prstDash val="solid"/>
                    </a:lnL>
                    <a:lnR w="12700">
                      <a:solidFill>
                        <a:srgbClr val="172B50"/>
                      </a:solidFill>
                      <a:prstDash val="solid"/>
                    </a:lnR>
                    <a:lnT w="12700">
                      <a:solidFill>
                        <a:srgbClr val="172B50"/>
                      </a:solidFill>
                      <a:prstDash val="solid"/>
                    </a:lnT>
                    <a:lnB w="12700">
                      <a:solidFill>
                        <a:srgbClr val="172B50"/>
                      </a:solidFill>
                      <a:prstDash val="solid"/>
                    </a:lnB>
                    <a:solidFill>
                      <a:srgbClr val="C45911"/>
                    </a:solidFill>
                  </a:tcPr>
                </a:tc>
              </a:tr>
            </a:tbl>
          </a:graphicData>
        </a:graphic>
      </p:graphicFrame>
      <p:sp>
        <p:nvSpPr>
          <p:cNvPr id="32" name="object 32" descr=""/>
          <p:cNvSpPr txBox="1"/>
          <p:nvPr/>
        </p:nvSpPr>
        <p:spPr>
          <a:xfrm>
            <a:off x="7413752" y="5740679"/>
            <a:ext cx="51371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latin typeface="맑은 고딕"/>
                <a:cs typeface="맑은 고딕"/>
              </a:rPr>
              <a:t>2016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235634" y="6008763"/>
            <a:ext cx="87249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latin typeface="맑은 고딕"/>
                <a:cs typeface="맑은 고딕"/>
              </a:rPr>
              <a:t>Alphago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7540129" y="5232120"/>
            <a:ext cx="66040" cy="473709"/>
          </a:xfrm>
          <a:custGeom>
            <a:avLst/>
            <a:gdLst/>
            <a:ahLst/>
            <a:cxnLst/>
            <a:rect l="l" t="t" r="r" b="b"/>
            <a:pathLst>
              <a:path w="66040" h="473710">
                <a:moveTo>
                  <a:pt x="35013" y="56362"/>
                </a:moveTo>
                <a:lnTo>
                  <a:pt x="30441" y="56362"/>
                </a:lnTo>
                <a:lnTo>
                  <a:pt x="30441" y="473709"/>
                </a:lnTo>
                <a:lnTo>
                  <a:pt x="35013" y="473709"/>
                </a:lnTo>
                <a:lnTo>
                  <a:pt x="35013" y="56362"/>
                </a:lnTo>
                <a:close/>
              </a:path>
              <a:path w="66040" h="473710">
                <a:moveTo>
                  <a:pt x="33489" y="0"/>
                </a:moveTo>
                <a:lnTo>
                  <a:pt x="0" y="67030"/>
                </a:lnTo>
                <a:lnTo>
                  <a:pt x="30441" y="67030"/>
                </a:lnTo>
                <a:lnTo>
                  <a:pt x="30441" y="56362"/>
                </a:lnTo>
                <a:lnTo>
                  <a:pt x="60368" y="56362"/>
                </a:lnTo>
                <a:lnTo>
                  <a:pt x="33489" y="0"/>
                </a:lnTo>
                <a:close/>
              </a:path>
              <a:path w="66040" h="473710">
                <a:moveTo>
                  <a:pt x="60368" y="56362"/>
                </a:moveTo>
                <a:lnTo>
                  <a:pt x="35013" y="56362"/>
                </a:lnTo>
                <a:lnTo>
                  <a:pt x="35013" y="67030"/>
                </a:lnTo>
                <a:lnTo>
                  <a:pt x="65455" y="67030"/>
                </a:lnTo>
                <a:lnTo>
                  <a:pt x="60368" y="56362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8227936" y="5226278"/>
            <a:ext cx="915669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20">
                <a:latin typeface="맑은 고딕"/>
                <a:cs typeface="맑은 고딕"/>
              </a:rPr>
              <a:t>대부분의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523869" y="5359324"/>
            <a:ext cx="66294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 b="1">
                <a:latin typeface="맑은 고딕"/>
                <a:cs typeface="맑은 고딕"/>
              </a:rPr>
              <a:t>Robot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092922" y="5494363"/>
            <a:ext cx="235712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맑은 고딕"/>
                <a:cs typeface="맑은 고딕"/>
              </a:rPr>
              <a:t>Game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정복</a:t>
            </a:r>
            <a:r>
              <a:rPr dirty="0" sz="1750" spc="-165">
                <a:latin typeface="맑은 고딕"/>
                <a:cs typeface="맑은 고딕"/>
              </a:rPr>
              <a:t> </a:t>
            </a:r>
            <a:r>
              <a:rPr dirty="0" baseline="-33333" sz="2625" spc="-15" b="1">
                <a:latin typeface="맑은 고딕"/>
                <a:cs typeface="맑은 고딕"/>
              </a:rPr>
              <a:t>자율주행차</a:t>
            </a:r>
            <a:endParaRPr baseline="-33333" sz="2625">
              <a:latin typeface="맑은 고딕"/>
              <a:cs typeface="맑은 고딕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628191" y="2264245"/>
            <a:ext cx="944244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b="1">
                <a:solidFill>
                  <a:srgbClr val="FF0000"/>
                </a:solidFill>
                <a:latin typeface="맑은 고딕"/>
                <a:cs typeface="맑은 고딕"/>
              </a:rPr>
              <a:t>LLM</a:t>
            </a:r>
            <a:r>
              <a:rPr dirty="0" sz="1650" spc="2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50" spc="-25" b="1">
                <a:solidFill>
                  <a:srgbClr val="FF0000"/>
                </a:solidFill>
                <a:latin typeface="맑은 고딕"/>
                <a:cs typeface="맑은 고딕"/>
              </a:rPr>
              <a:t>시대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216911" y="3094613"/>
            <a:ext cx="1040130" cy="92456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274955" indent="-262890">
              <a:lnSpc>
                <a:spcPct val="100000"/>
              </a:lnSpc>
              <a:spcBef>
                <a:spcPts val="540"/>
              </a:spcBef>
            </a:pPr>
            <a:r>
              <a:rPr dirty="0" sz="1650" b="1">
                <a:solidFill>
                  <a:srgbClr val="FF0000"/>
                </a:solidFill>
                <a:latin typeface="맑은 고딕"/>
                <a:cs typeface="맑은 고딕"/>
              </a:rPr>
              <a:t>LMM</a:t>
            </a:r>
            <a:r>
              <a:rPr dirty="0" sz="1650" spc="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50" spc="-25" b="1">
                <a:solidFill>
                  <a:srgbClr val="FF0000"/>
                </a:solidFill>
                <a:latin typeface="맑은 고딕"/>
                <a:cs typeface="맑은 고딕"/>
              </a:rPr>
              <a:t>시대</a:t>
            </a:r>
            <a:endParaRPr sz="1650">
              <a:latin typeface="맑은 고딕"/>
              <a:cs typeface="맑은 고딕"/>
            </a:endParaRPr>
          </a:p>
          <a:p>
            <a:pPr marL="334010" marR="49530" indent="-59690">
              <a:lnSpc>
                <a:spcPct val="100499"/>
              </a:lnSpc>
              <a:spcBef>
                <a:spcPts val="434"/>
              </a:spcBef>
            </a:pPr>
            <a:r>
              <a:rPr dirty="0" sz="1750" spc="-10">
                <a:latin typeface="맑은 고딕"/>
                <a:cs typeface="맑은 고딕"/>
              </a:rPr>
              <a:t>Gemini Llama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73238"/>
            <a:ext cx="7516495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Large</a:t>
            </a:r>
            <a:r>
              <a:rPr dirty="0" spc="-40"/>
              <a:t> </a:t>
            </a:r>
            <a:r>
              <a:rPr dirty="0"/>
              <a:t>Language</a:t>
            </a:r>
            <a:r>
              <a:rPr dirty="0" spc="-70"/>
              <a:t> </a:t>
            </a:r>
            <a:r>
              <a:rPr dirty="0"/>
              <a:t>생성</a:t>
            </a:r>
            <a:r>
              <a:rPr dirty="0" spc="-45"/>
              <a:t> </a:t>
            </a:r>
            <a:r>
              <a:rPr dirty="0"/>
              <a:t>모델의</a:t>
            </a:r>
            <a:r>
              <a:rPr dirty="0" spc="-45"/>
              <a:t> </a:t>
            </a:r>
            <a:r>
              <a:rPr dirty="0" spc="-25"/>
              <a:t>역사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056307"/>
            <a:ext cx="8073390" cy="391287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2017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Transformers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탄생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2020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3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초거대 AI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의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개막.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1750억개</a:t>
            </a:r>
            <a:r>
              <a:rPr dirty="0" sz="2100" spc="4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parameter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2022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 spc="-35">
                <a:latin typeface="맑은 고딕"/>
                <a:cs typeface="맑은 고딕"/>
              </a:rPr>
              <a:t>Chat-</a:t>
            </a:r>
            <a:r>
              <a:rPr dirty="0" sz="2100">
                <a:latin typeface="맑은 고딕"/>
                <a:cs typeface="맑은 고딕"/>
              </a:rPr>
              <a:t>GPT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Wingdings"/>
                <a:cs typeface="Wingdings"/>
              </a:rPr>
              <a:t></a:t>
            </a:r>
            <a:r>
              <a:rPr dirty="0" sz="2100" spc="220">
                <a:latin typeface="Times New Roman"/>
                <a:cs typeface="Times New Roman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3의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Chatting</a:t>
            </a:r>
            <a:r>
              <a:rPr dirty="0" sz="2100" spc="4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version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2023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Bard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Google의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35">
                <a:latin typeface="맑은 고딕"/>
                <a:cs typeface="맑은 고딕"/>
              </a:rPr>
              <a:t>Chat-</a:t>
            </a:r>
            <a:r>
              <a:rPr dirty="0" sz="2100">
                <a:latin typeface="맑은 고딕"/>
                <a:cs typeface="맑은 고딕"/>
              </a:rPr>
              <a:t>GPT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대항마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2023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4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약 1조개의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parameter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2023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Llama2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Meta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+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Microsoft.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오픈 </a:t>
            </a:r>
            <a:r>
              <a:rPr dirty="0" sz="2100" spc="-25">
                <a:latin typeface="맑은 고딕"/>
                <a:cs typeface="맑은 고딕"/>
              </a:rPr>
              <a:t>소스.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2023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CLOVA-</a:t>
            </a:r>
            <a:r>
              <a:rPr dirty="0" sz="2100">
                <a:latin typeface="맑은 고딕"/>
                <a:cs typeface="맑은 고딕"/>
              </a:rPr>
              <a:t>X</a:t>
            </a:r>
            <a:r>
              <a:rPr dirty="0" sz="2100" spc="4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Naver의</a:t>
            </a:r>
            <a:r>
              <a:rPr dirty="0" sz="2100" spc="35">
                <a:latin typeface="맑은 고딕"/>
                <a:cs typeface="맑은 고딕"/>
              </a:rPr>
              <a:t> </a:t>
            </a:r>
            <a:r>
              <a:rPr dirty="0" sz="2100" spc="-35">
                <a:latin typeface="맑은 고딕"/>
                <a:cs typeface="맑은 고딕"/>
              </a:rPr>
              <a:t>Chat-</a:t>
            </a:r>
            <a:r>
              <a:rPr dirty="0" sz="2100">
                <a:latin typeface="맑은 고딕"/>
                <a:cs typeface="맑은 고딕"/>
              </a:rPr>
              <a:t>GPT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대항마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2024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4o,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Claude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3.5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2025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다양한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추론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등장(GPT-</a:t>
            </a:r>
            <a:r>
              <a:rPr dirty="0" sz="2100">
                <a:latin typeface="맑은 고딕"/>
                <a:cs typeface="맑은 고딕"/>
              </a:rPr>
              <a:t>5,</a:t>
            </a:r>
            <a:r>
              <a:rPr dirty="0" sz="2100" spc="5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DeepSeek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R1,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Gemini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2.5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등)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73238"/>
            <a:ext cx="5344160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Image</a:t>
            </a:r>
            <a:r>
              <a:rPr dirty="0" spc="-35"/>
              <a:t> </a:t>
            </a:r>
            <a:r>
              <a:rPr dirty="0"/>
              <a:t>생성</a:t>
            </a:r>
            <a:r>
              <a:rPr dirty="0" spc="-20"/>
              <a:t> </a:t>
            </a:r>
            <a:r>
              <a:rPr dirty="0"/>
              <a:t>모델의</a:t>
            </a:r>
            <a:r>
              <a:rPr dirty="0" spc="-40"/>
              <a:t> </a:t>
            </a:r>
            <a:r>
              <a:rPr dirty="0" spc="-25"/>
              <a:t>역사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056295"/>
            <a:ext cx="8227059" cy="402399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2013</a:t>
            </a:r>
            <a:r>
              <a:rPr dirty="0" sz="2100" spc="-9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VAE</a:t>
            </a:r>
            <a:r>
              <a:rPr dirty="0" sz="2100" spc="-10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(Variational</a:t>
            </a:r>
            <a:r>
              <a:rPr dirty="0" sz="2100" spc="-6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Autoencoder)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2014 GAN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(Generative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Adversarial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Network)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2017</a:t>
            </a:r>
            <a:r>
              <a:rPr dirty="0" sz="2100" spc="-10">
                <a:latin typeface="맑은 고딕"/>
                <a:cs typeface="맑은 고딕"/>
              </a:rPr>
              <a:t> Transformers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탄생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(Google)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2018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StyleGAN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GAN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+</a:t>
            </a:r>
            <a:r>
              <a:rPr dirty="0" sz="2100" spc="-4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이미지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조작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2020 Vision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Transformer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Image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분류에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Transformer</a:t>
            </a:r>
            <a:r>
              <a:rPr dirty="0" sz="2100" spc="-25">
                <a:latin typeface="맑은 고딕"/>
                <a:cs typeface="맑은 고딕"/>
              </a:rPr>
              <a:t> 적용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2021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CLIP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Image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Wingdings"/>
                <a:cs typeface="Wingdings"/>
              </a:rPr>
              <a:t></a:t>
            </a:r>
            <a:r>
              <a:rPr dirty="0" sz="2100" spc="190">
                <a:latin typeface="Times New Roman"/>
                <a:cs typeface="Times New Roman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Text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변환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(OpenAI)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2021 </a:t>
            </a:r>
            <a:r>
              <a:rPr dirty="0" sz="2100" spc="-20">
                <a:latin typeface="맑은 고딕"/>
                <a:cs typeface="맑은 고딕"/>
              </a:rPr>
              <a:t>DALL-</a:t>
            </a:r>
            <a:r>
              <a:rPr dirty="0" sz="2100">
                <a:latin typeface="맑은 고딕"/>
                <a:cs typeface="맑은 고딕"/>
              </a:rPr>
              <a:t>E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20">
                <a:latin typeface="맑은 고딕"/>
                <a:cs typeface="맑은 고딕"/>
              </a:rPr>
              <a:t> Text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Wingdings"/>
                <a:cs typeface="Wingdings"/>
              </a:rPr>
              <a:t></a:t>
            </a:r>
            <a:r>
              <a:rPr dirty="0" sz="2100" spc="200">
                <a:latin typeface="Times New Roman"/>
                <a:cs typeface="Times New Roman"/>
              </a:rPr>
              <a:t> </a:t>
            </a:r>
            <a:r>
              <a:rPr dirty="0" sz="2100">
                <a:latin typeface="맑은 고딕"/>
                <a:cs typeface="맑은 고딕"/>
              </a:rPr>
              <a:t>Image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변환</a:t>
            </a:r>
            <a:r>
              <a:rPr dirty="0" sz="2100" spc="-10">
                <a:latin typeface="맑은 고딕"/>
                <a:cs typeface="맑은 고딕"/>
              </a:rPr>
              <a:t> (OpenAI)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2022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Stable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Diffusion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Open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Source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Diffusion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Model</a:t>
            </a:r>
            <a:r>
              <a:rPr dirty="0" sz="2100" spc="-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(Stability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AI)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2023</a:t>
            </a:r>
            <a:r>
              <a:rPr dirty="0" sz="2100" spc="55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DALL-</a:t>
            </a:r>
            <a:r>
              <a:rPr dirty="0" sz="2100" spc="-25">
                <a:latin typeface="맑은 고딕"/>
                <a:cs typeface="맑은 고딕"/>
              </a:rPr>
              <a:t>E3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2024 Sora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Text </a:t>
            </a:r>
            <a:r>
              <a:rPr dirty="0" sz="2100">
                <a:latin typeface="맑은 고딕"/>
                <a:cs typeface="맑은 고딕"/>
              </a:rPr>
              <a:t>기반으로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video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생성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193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생성</a:t>
            </a:r>
            <a:r>
              <a:rPr dirty="0" spc="-20"/>
              <a:t> </a:t>
            </a:r>
            <a:r>
              <a:rPr dirty="0"/>
              <a:t>모델이란</a:t>
            </a:r>
            <a:r>
              <a:rPr dirty="0" spc="-40"/>
              <a:t> </a:t>
            </a:r>
            <a:r>
              <a:rPr dirty="0" spc="-50"/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01103" y="2128189"/>
            <a:ext cx="9311005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실제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존재하지는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않지만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있을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법한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이미지를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생성할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수</a:t>
            </a:r>
            <a:r>
              <a:rPr dirty="0" sz="2450" spc="-1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있는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모델</a:t>
            </a:r>
            <a:endParaRPr sz="245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2830" y="3203234"/>
            <a:ext cx="3656876" cy="22971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67893" y="5149062"/>
            <a:ext cx="4526280" cy="986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3435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맑은 고딕"/>
                <a:cs typeface="맑은 고딕"/>
              </a:rPr>
              <a:t>분류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모델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3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2100">
                <a:latin typeface="맑은 고딕"/>
                <a:cs typeface="맑은 고딕"/>
              </a:rPr>
              <a:t>결정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경계(Decision</a:t>
            </a:r>
            <a:r>
              <a:rPr dirty="0" sz="2100" spc="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Boundary)를</a:t>
            </a:r>
            <a:r>
              <a:rPr dirty="0" sz="2100" spc="6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학습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711825" y="5124577"/>
            <a:ext cx="4552315" cy="986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5085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맑은 고딕"/>
                <a:cs typeface="맑은 고딕"/>
              </a:rPr>
              <a:t>생성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모델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35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dirty="0" sz="2100">
                <a:latin typeface="맑은 고딕"/>
                <a:cs typeface="맑은 고딕"/>
              </a:rPr>
              <a:t>각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클라스의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분포(Distribution)를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학습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21638" y="3886034"/>
            <a:ext cx="1840864" cy="7486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-10">
                <a:latin typeface="맑은 고딕"/>
                <a:cs typeface="맑은 고딕"/>
              </a:rPr>
              <a:t>분류/예측/군집화</a:t>
            </a:r>
            <a:endParaRPr sz="1550">
              <a:latin typeface="맑은 고딕"/>
              <a:cs typeface="맑은 고딕"/>
            </a:endParaRPr>
          </a:p>
          <a:p>
            <a:pPr marL="262255" marR="196215" indent="-250190">
              <a:lnSpc>
                <a:spcPct val="101899"/>
              </a:lnSpc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>
                <a:latin typeface="맑은 고딕"/>
                <a:cs typeface="맑은 고딕"/>
              </a:rPr>
              <a:t>Feature와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20">
                <a:latin typeface="맑은 고딕"/>
                <a:cs typeface="맑은 고딕"/>
              </a:rPr>
              <a:t>label </a:t>
            </a:r>
            <a:r>
              <a:rPr dirty="0" sz="1550">
                <a:latin typeface="맑은 고딕"/>
                <a:cs typeface="맑은 고딕"/>
              </a:rPr>
              <a:t>간의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관계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학습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5220" y="3412032"/>
            <a:ext cx="2621915" cy="989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2255" marR="5080" indent="-250190">
              <a:lnSpc>
                <a:spcPct val="101899"/>
              </a:lnSpc>
              <a:spcBef>
                <a:spcPts val="9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>
                <a:latin typeface="맑은 고딕"/>
                <a:cs typeface="맑은 고딕"/>
              </a:rPr>
              <a:t>학습했던</a:t>
            </a:r>
            <a:r>
              <a:rPr dirty="0" sz="1550" spc="11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데이터와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유사한 </a:t>
            </a:r>
            <a:r>
              <a:rPr dirty="0" sz="1550">
                <a:latin typeface="맑은 고딕"/>
                <a:cs typeface="맑은 고딕"/>
              </a:rPr>
              <a:t>데이터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생성</a:t>
            </a:r>
            <a:endParaRPr sz="1550">
              <a:latin typeface="맑은 고딕"/>
              <a:cs typeface="맑은 고딕"/>
            </a:endParaRPr>
          </a:p>
          <a:p>
            <a:pPr marL="262255" indent="-25019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>
                <a:latin typeface="맑은 고딕"/>
                <a:cs typeface="맑은 고딕"/>
              </a:rPr>
              <a:t>데이터의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분포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학습</a:t>
            </a:r>
            <a:endParaRPr sz="1550">
              <a:latin typeface="맑은 고딕"/>
              <a:cs typeface="맑은 고딕"/>
            </a:endParaRPr>
          </a:p>
          <a:p>
            <a:pPr marL="262255" indent="-25019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>
                <a:latin typeface="맑은 고딕"/>
                <a:cs typeface="맑은 고딕"/>
              </a:rPr>
              <a:t>다음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단어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예측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9635" y="2610642"/>
            <a:ext cx="3604895" cy="6673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200"/>
              <a:t>실습</a:t>
            </a:r>
            <a:r>
              <a:rPr dirty="0" sz="4200" spc="-5"/>
              <a:t> </a:t>
            </a:r>
            <a:r>
              <a:rPr dirty="0" sz="4200"/>
              <a:t>환경</a:t>
            </a:r>
            <a:r>
              <a:rPr dirty="0" sz="4200" spc="-15"/>
              <a:t> </a:t>
            </a:r>
            <a:r>
              <a:rPr dirty="0" sz="4200" spc="-25"/>
              <a:t>구성</a:t>
            </a:r>
            <a:endParaRPr sz="4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7967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생성</a:t>
            </a:r>
            <a:r>
              <a:rPr dirty="0" sz="3150" spc="-55"/>
              <a:t> </a:t>
            </a:r>
            <a:r>
              <a:rPr dirty="0" sz="3150"/>
              <a:t>모델(Generative</a:t>
            </a:r>
            <a:r>
              <a:rPr dirty="0" sz="3150" spc="-45"/>
              <a:t> </a:t>
            </a:r>
            <a:r>
              <a:rPr dirty="0" sz="3150"/>
              <a:t>Model)이란</a:t>
            </a:r>
            <a:r>
              <a:rPr dirty="0" sz="3150" spc="-40"/>
              <a:t> </a:t>
            </a:r>
            <a:r>
              <a:rPr dirty="0" sz="3150" spc="-50"/>
              <a:t>?</a:t>
            </a:r>
            <a:endParaRPr sz="3150"/>
          </a:p>
        </p:txBody>
      </p:sp>
      <p:sp>
        <p:nvSpPr>
          <p:cNvPr id="3" name="object 3" descr=""/>
          <p:cNvSpPr txBox="1"/>
          <p:nvPr/>
        </p:nvSpPr>
        <p:spPr>
          <a:xfrm>
            <a:off x="790333" y="2388920"/>
            <a:ext cx="8844915" cy="18637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6060" marR="17780" indent="-201295">
              <a:lnSpc>
                <a:spcPct val="100400"/>
              </a:lnSpc>
              <a:spcBef>
                <a:spcPts val="90"/>
              </a:spcBef>
              <a:buFont typeface="Arial"/>
              <a:buChar char="•"/>
              <a:tabLst>
                <a:tab pos="226695" algn="l"/>
              </a:tabLst>
            </a:pPr>
            <a:r>
              <a:rPr dirty="0" sz="2100" spc="-10">
                <a:latin typeface="맑은 고딕"/>
                <a:cs typeface="맑은 고딕"/>
              </a:rPr>
              <a:t>Training</a:t>
            </a:r>
            <a:r>
              <a:rPr dirty="0" sz="2100">
                <a:latin typeface="맑은 고딕"/>
                <a:cs typeface="맑은 고딕"/>
              </a:rPr>
              <a:t> data가 주어졌을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때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training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data가 가지는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real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분포와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같은 </a:t>
            </a:r>
            <a:r>
              <a:rPr dirty="0" sz="2100">
                <a:latin typeface="맑은 고딕"/>
                <a:cs typeface="맑은 고딕"/>
              </a:rPr>
              <a:t>분포에서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sampling된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값으로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new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data를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생성하는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model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Arial"/>
              <a:buChar char="•"/>
            </a:pPr>
            <a:endParaRPr sz="2750">
              <a:latin typeface="맑은 고딕"/>
              <a:cs typeface="맑은 고딕"/>
            </a:endParaRPr>
          </a:p>
          <a:p>
            <a:pPr lvl="1" marL="1100455" indent="-250190">
              <a:lnSpc>
                <a:spcPct val="100000"/>
              </a:lnSpc>
              <a:buFont typeface="Arial"/>
              <a:buChar char="•"/>
              <a:tabLst>
                <a:tab pos="1100455" algn="l"/>
                <a:tab pos="1101090" algn="l"/>
              </a:tabLst>
            </a:pPr>
            <a:r>
              <a:rPr dirty="0" sz="1750">
                <a:latin typeface="맑은 고딕"/>
                <a:cs typeface="맑은 고딕"/>
              </a:rPr>
              <a:t>입력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Wingdings"/>
                <a:cs typeface="Wingdings"/>
              </a:rPr>
              <a:t></a:t>
            </a:r>
            <a:r>
              <a:rPr dirty="0" sz="1750" spc="180">
                <a:latin typeface="Times New Roman"/>
                <a:cs typeface="Times New Roman"/>
              </a:rPr>
              <a:t> </a:t>
            </a:r>
            <a:r>
              <a:rPr dirty="0" sz="1750">
                <a:latin typeface="맑은 고딕"/>
                <a:cs typeface="맑은 고딕"/>
              </a:rPr>
              <a:t>잠재변수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분포를 생성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10">
                <a:latin typeface="Cambria Math"/>
                <a:cs typeface="Cambria Math"/>
              </a:rPr>
              <a:t>𝑞</a:t>
            </a:r>
            <a:r>
              <a:rPr dirty="0" baseline="-15555" sz="1875" spc="-15">
                <a:latin typeface="Cambria Math"/>
                <a:cs typeface="Cambria Math"/>
              </a:rPr>
              <a:t>∅</a:t>
            </a:r>
            <a:r>
              <a:rPr dirty="0" sz="1750" spc="-10">
                <a:latin typeface="Cambria Math"/>
                <a:cs typeface="Cambria Math"/>
              </a:rPr>
              <a:t>(𝑧|𝑥</a:t>
            </a:r>
            <a:r>
              <a:rPr dirty="0" baseline="28888" sz="1875" spc="-15">
                <a:latin typeface="Cambria Math"/>
                <a:cs typeface="Cambria Math"/>
              </a:rPr>
              <a:t>(𝑖)</a:t>
            </a:r>
            <a:r>
              <a:rPr dirty="0" sz="1750" spc="-10">
                <a:latin typeface="Cambria Math"/>
                <a:cs typeface="Cambria Math"/>
              </a:rPr>
              <a:t>)</a:t>
            </a:r>
            <a:endParaRPr sz="1750">
              <a:latin typeface="Cambria Math"/>
              <a:cs typeface="Cambria Math"/>
            </a:endParaRPr>
          </a:p>
          <a:p>
            <a:pPr lvl="1" marL="1100455" indent="-25019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100455" algn="l"/>
                <a:tab pos="1101090" algn="l"/>
              </a:tabLst>
            </a:pPr>
            <a:r>
              <a:rPr dirty="0" sz="1750">
                <a:latin typeface="맑은 고딕"/>
                <a:cs typeface="맑은 고딕"/>
              </a:rPr>
              <a:t>잠재변수로부터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sampling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Wingdings"/>
                <a:cs typeface="Wingdings"/>
              </a:rPr>
              <a:t></a:t>
            </a:r>
            <a:r>
              <a:rPr dirty="0" sz="1750" spc="180">
                <a:latin typeface="Times New Roman"/>
                <a:cs typeface="Times New Roman"/>
              </a:rPr>
              <a:t> </a:t>
            </a:r>
            <a:r>
              <a:rPr dirty="0" sz="1750">
                <a:latin typeface="맑은 고딕"/>
                <a:cs typeface="맑은 고딕"/>
              </a:rPr>
              <a:t>입력에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가까운 출력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생성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10">
                <a:latin typeface="Cambria Math"/>
                <a:cs typeface="Cambria Math"/>
              </a:rPr>
              <a:t>𝑝</a:t>
            </a:r>
            <a:r>
              <a:rPr dirty="0" baseline="-15555" sz="1875" spc="-15">
                <a:latin typeface="Cambria Math"/>
                <a:cs typeface="Cambria Math"/>
              </a:rPr>
              <a:t>𝛩</a:t>
            </a:r>
            <a:r>
              <a:rPr dirty="0" sz="1750" spc="-10">
                <a:latin typeface="Cambria Math"/>
                <a:cs typeface="Cambria Math"/>
              </a:rPr>
              <a:t>(𝑥</a:t>
            </a:r>
            <a:r>
              <a:rPr dirty="0" baseline="28888" sz="1875" spc="-15">
                <a:latin typeface="Cambria Math"/>
                <a:cs typeface="Cambria Math"/>
              </a:rPr>
              <a:t>(𝑖)</a:t>
            </a:r>
            <a:r>
              <a:rPr dirty="0" sz="1750" spc="-10">
                <a:latin typeface="Cambria Math"/>
                <a:cs typeface="Cambria Math"/>
              </a:rPr>
              <a:t>|𝑧)</a:t>
            </a:r>
            <a:endParaRPr sz="1750">
              <a:latin typeface="Cambria Math"/>
              <a:cs typeface="Cambria Math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5460" y="4927201"/>
            <a:ext cx="631830" cy="59793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9114" y="4898258"/>
            <a:ext cx="631830" cy="59793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7828" y="4420273"/>
            <a:ext cx="1817662" cy="149575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653487" y="4791862"/>
            <a:ext cx="91821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Cambria Math"/>
                <a:cs typeface="Cambria Math"/>
              </a:rPr>
              <a:t>𝑞</a:t>
            </a:r>
            <a:r>
              <a:rPr dirty="0" baseline="-14492" sz="1725" spc="-15">
                <a:latin typeface="Cambria Math"/>
                <a:cs typeface="Cambria Math"/>
              </a:rPr>
              <a:t>∅</a:t>
            </a:r>
            <a:r>
              <a:rPr dirty="0" sz="1550" spc="-10">
                <a:latin typeface="Cambria Math"/>
                <a:cs typeface="Cambria Math"/>
              </a:rPr>
              <a:t>(𝑧|𝑥</a:t>
            </a:r>
            <a:r>
              <a:rPr dirty="0" baseline="28985" sz="1725" spc="-15">
                <a:latin typeface="Cambria Math"/>
                <a:cs typeface="Cambria Math"/>
              </a:rPr>
              <a:t>(𝑖)</a:t>
            </a:r>
            <a:r>
              <a:rPr dirty="0" sz="1550" spc="-10">
                <a:latin typeface="Cambria Math"/>
                <a:cs typeface="Cambria Math"/>
              </a:rPr>
              <a:t>)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14199" y="4786248"/>
            <a:ext cx="92392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Cambria Math"/>
                <a:cs typeface="Cambria Math"/>
              </a:rPr>
              <a:t>𝑝</a:t>
            </a:r>
            <a:r>
              <a:rPr dirty="0" baseline="-14492" sz="1725" spc="-15">
                <a:latin typeface="Cambria Math"/>
                <a:cs typeface="Cambria Math"/>
              </a:rPr>
              <a:t>𝛩</a:t>
            </a:r>
            <a:r>
              <a:rPr dirty="0" sz="1550" spc="-10">
                <a:latin typeface="Cambria Math"/>
                <a:cs typeface="Cambria Math"/>
              </a:rPr>
              <a:t>(𝑥</a:t>
            </a:r>
            <a:r>
              <a:rPr dirty="0" baseline="28985" sz="1725" spc="-15">
                <a:latin typeface="Cambria Math"/>
                <a:cs typeface="Cambria Math"/>
              </a:rPr>
              <a:t>(𝑖)</a:t>
            </a:r>
            <a:r>
              <a:rPr dirty="0" sz="1550" spc="-10">
                <a:latin typeface="Cambria Math"/>
                <a:cs typeface="Cambria Math"/>
              </a:rPr>
              <a:t>|𝑧)</a:t>
            </a:r>
            <a:endParaRPr sz="155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530119" y="5187950"/>
            <a:ext cx="1175385" cy="66040"/>
          </a:xfrm>
          <a:custGeom>
            <a:avLst/>
            <a:gdLst/>
            <a:ahLst/>
            <a:cxnLst/>
            <a:rect l="l" t="t" r="r" b="b"/>
            <a:pathLst>
              <a:path w="1175385" h="66039">
                <a:moveTo>
                  <a:pt x="1108265" y="0"/>
                </a:moveTo>
                <a:lnTo>
                  <a:pt x="1108265" y="65506"/>
                </a:lnTo>
                <a:lnTo>
                  <a:pt x="1172054" y="35039"/>
                </a:lnTo>
                <a:lnTo>
                  <a:pt x="1118920" y="35039"/>
                </a:lnTo>
                <a:lnTo>
                  <a:pt x="1118920" y="30467"/>
                </a:lnTo>
                <a:lnTo>
                  <a:pt x="1169153" y="30467"/>
                </a:lnTo>
                <a:lnTo>
                  <a:pt x="1108265" y="0"/>
                </a:lnTo>
                <a:close/>
              </a:path>
              <a:path w="1175385" h="66039">
                <a:moveTo>
                  <a:pt x="1108265" y="30467"/>
                </a:moveTo>
                <a:lnTo>
                  <a:pt x="0" y="30467"/>
                </a:lnTo>
                <a:lnTo>
                  <a:pt x="0" y="35039"/>
                </a:lnTo>
                <a:lnTo>
                  <a:pt x="1108265" y="35039"/>
                </a:lnTo>
                <a:lnTo>
                  <a:pt x="1108265" y="30467"/>
                </a:lnTo>
                <a:close/>
              </a:path>
              <a:path w="1175385" h="66039">
                <a:moveTo>
                  <a:pt x="1169153" y="30467"/>
                </a:moveTo>
                <a:lnTo>
                  <a:pt x="1118920" y="30467"/>
                </a:lnTo>
                <a:lnTo>
                  <a:pt x="1118920" y="35039"/>
                </a:lnTo>
                <a:lnTo>
                  <a:pt x="1172054" y="35039"/>
                </a:lnTo>
                <a:lnTo>
                  <a:pt x="1175245" y="33515"/>
                </a:lnTo>
                <a:lnTo>
                  <a:pt x="1169153" y="30467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931014" y="5157495"/>
            <a:ext cx="1175385" cy="67310"/>
          </a:xfrm>
          <a:custGeom>
            <a:avLst/>
            <a:gdLst/>
            <a:ahLst/>
            <a:cxnLst/>
            <a:rect l="l" t="t" r="r" b="b"/>
            <a:pathLst>
              <a:path w="1175384" h="67310">
                <a:moveTo>
                  <a:pt x="1108265" y="0"/>
                </a:moveTo>
                <a:lnTo>
                  <a:pt x="1108265" y="67017"/>
                </a:lnTo>
                <a:lnTo>
                  <a:pt x="1169153" y="36550"/>
                </a:lnTo>
                <a:lnTo>
                  <a:pt x="1118920" y="36550"/>
                </a:lnTo>
                <a:lnTo>
                  <a:pt x="1118920" y="30454"/>
                </a:lnTo>
                <a:lnTo>
                  <a:pt x="1169151" y="30454"/>
                </a:lnTo>
                <a:lnTo>
                  <a:pt x="1108265" y="0"/>
                </a:lnTo>
                <a:close/>
              </a:path>
              <a:path w="1175384" h="67310">
                <a:moveTo>
                  <a:pt x="1108265" y="30454"/>
                </a:moveTo>
                <a:lnTo>
                  <a:pt x="0" y="30454"/>
                </a:lnTo>
                <a:lnTo>
                  <a:pt x="0" y="36550"/>
                </a:lnTo>
                <a:lnTo>
                  <a:pt x="1108265" y="36550"/>
                </a:lnTo>
                <a:lnTo>
                  <a:pt x="1108265" y="30454"/>
                </a:lnTo>
                <a:close/>
              </a:path>
              <a:path w="1175384" h="67310">
                <a:moveTo>
                  <a:pt x="1169151" y="30454"/>
                </a:moveTo>
                <a:lnTo>
                  <a:pt x="1118920" y="30454"/>
                </a:lnTo>
                <a:lnTo>
                  <a:pt x="1118920" y="36550"/>
                </a:lnTo>
                <a:lnTo>
                  <a:pt x="1169153" y="36550"/>
                </a:lnTo>
                <a:lnTo>
                  <a:pt x="1175245" y="33502"/>
                </a:lnTo>
                <a:lnTo>
                  <a:pt x="1169151" y="30454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6766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결합확률(Joint</a:t>
            </a:r>
            <a:r>
              <a:rPr dirty="0" spc="-155"/>
              <a:t> </a:t>
            </a:r>
            <a:r>
              <a:rPr dirty="0"/>
              <a:t>Probability)을</a:t>
            </a:r>
            <a:r>
              <a:rPr dirty="0" spc="-140"/>
              <a:t> </a:t>
            </a:r>
            <a:r>
              <a:rPr dirty="0" spc="-25"/>
              <a:t>학습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486" y="3148418"/>
            <a:ext cx="8640775" cy="30539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740998" y="2774581"/>
            <a:ext cx="11880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맑은 고딕"/>
                <a:cs typeface="맑은 고딕"/>
              </a:rPr>
              <a:t>높은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확률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02383" y="2976905"/>
            <a:ext cx="19875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맑은 고딕"/>
                <a:cs typeface="맑은 고딕"/>
              </a:rPr>
              <a:t>그럴듯한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이미지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08841" y="6082385"/>
            <a:ext cx="11880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맑은 고딕"/>
                <a:cs typeface="맑은 고딕"/>
              </a:rPr>
              <a:t>낮은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확률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40674" y="6082385"/>
            <a:ext cx="17208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맑은 고딕"/>
                <a:cs typeface="맑은 고딕"/>
              </a:rPr>
              <a:t>어색한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이미지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15310" y="2789504"/>
            <a:ext cx="830580" cy="748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 spc="-25">
                <a:latin typeface="맑은 고딕"/>
                <a:cs typeface="맑은 고딕"/>
              </a:rPr>
              <a:t>다양한 </a:t>
            </a:r>
            <a:r>
              <a:rPr dirty="0" sz="1550" spc="-20">
                <a:latin typeface="맑은 고딕"/>
                <a:cs typeface="맑은 고딕"/>
              </a:rPr>
              <a:t>그럴듯한 이미지들</a:t>
            </a:r>
            <a:endParaRPr sz="1550">
              <a:latin typeface="맑은 고딕"/>
              <a:cs typeface="맑은 고딕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886178" y="3492652"/>
            <a:ext cx="5928360" cy="2710180"/>
            <a:chOff x="1886178" y="3492652"/>
            <a:chExt cx="5928360" cy="2710180"/>
          </a:xfrm>
        </p:grpSpPr>
        <p:sp>
          <p:nvSpPr>
            <p:cNvPr id="10" name="object 10" descr=""/>
            <p:cNvSpPr/>
            <p:nvPr/>
          </p:nvSpPr>
          <p:spPr>
            <a:xfrm>
              <a:off x="3687089" y="3492652"/>
              <a:ext cx="1276350" cy="496570"/>
            </a:xfrm>
            <a:custGeom>
              <a:avLst/>
              <a:gdLst/>
              <a:ahLst/>
              <a:cxnLst/>
              <a:rect l="l" t="t" r="r" b="b"/>
              <a:pathLst>
                <a:path w="1276350" h="496570">
                  <a:moveTo>
                    <a:pt x="388200" y="275691"/>
                  </a:moveTo>
                  <a:lnTo>
                    <a:pt x="369354" y="242189"/>
                  </a:lnTo>
                  <a:lnTo>
                    <a:pt x="333400" y="178219"/>
                  </a:lnTo>
                  <a:lnTo>
                    <a:pt x="314934" y="205168"/>
                  </a:lnTo>
                  <a:lnTo>
                    <a:pt x="18275" y="0"/>
                  </a:lnTo>
                  <a:lnTo>
                    <a:pt x="0" y="27419"/>
                  </a:lnTo>
                  <a:lnTo>
                    <a:pt x="295859" y="233032"/>
                  </a:lnTo>
                  <a:lnTo>
                    <a:pt x="277075" y="260464"/>
                  </a:lnTo>
                  <a:lnTo>
                    <a:pt x="388200" y="275691"/>
                  </a:lnTo>
                  <a:close/>
                </a:path>
                <a:path w="1276350" h="496570">
                  <a:moveTo>
                    <a:pt x="481063" y="476758"/>
                  </a:moveTo>
                  <a:lnTo>
                    <a:pt x="472833" y="469138"/>
                  </a:lnTo>
                  <a:lnTo>
                    <a:pt x="398856" y="400596"/>
                  </a:lnTo>
                  <a:lnTo>
                    <a:pt x="389267" y="432422"/>
                  </a:lnTo>
                  <a:lnTo>
                    <a:pt x="92862" y="342722"/>
                  </a:lnTo>
                  <a:lnTo>
                    <a:pt x="83731" y="374700"/>
                  </a:lnTo>
                  <a:lnTo>
                    <a:pt x="379666" y="464261"/>
                  </a:lnTo>
                  <a:lnTo>
                    <a:pt x="369938" y="496557"/>
                  </a:lnTo>
                  <a:lnTo>
                    <a:pt x="481063" y="476758"/>
                  </a:lnTo>
                  <a:close/>
                </a:path>
                <a:path w="1276350" h="496570">
                  <a:moveTo>
                    <a:pt x="1275727" y="272656"/>
                  </a:moveTo>
                  <a:lnTo>
                    <a:pt x="1266583" y="240665"/>
                  </a:lnTo>
                  <a:lnTo>
                    <a:pt x="897788" y="357809"/>
                  </a:lnTo>
                  <a:lnTo>
                    <a:pt x="887526" y="325958"/>
                  </a:lnTo>
                  <a:lnTo>
                    <a:pt x="808367" y="403644"/>
                  </a:lnTo>
                  <a:lnTo>
                    <a:pt x="917968" y="420395"/>
                  </a:lnTo>
                  <a:lnTo>
                    <a:pt x="909612" y="394500"/>
                  </a:lnTo>
                  <a:lnTo>
                    <a:pt x="907986" y="389458"/>
                  </a:lnTo>
                  <a:lnTo>
                    <a:pt x="1275727" y="2726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178" y="5724105"/>
              <a:ext cx="1523860" cy="47828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4090" y="4747755"/>
              <a:ext cx="1810054" cy="1142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9980" y="3125571"/>
            <a:ext cx="5092204" cy="14485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GAN</a:t>
            </a:r>
            <a:r>
              <a:rPr dirty="0" spc="-60"/>
              <a:t> </a:t>
            </a:r>
            <a:r>
              <a:rPr dirty="0"/>
              <a:t>(Generative</a:t>
            </a:r>
            <a:r>
              <a:rPr dirty="0" spc="-65"/>
              <a:t> </a:t>
            </a:r>
            <a:r>
              <a:rPr dirty="0"/>
              <a:t>Adversarial</a:t>
            </a:r>
            <a:r>
              <a:rPr dirty="0" spc="-40"/>
              <a:t> </a:t>
            </a:r>
            <a:r>
              <a:rPr dirty="0" spc="-10"/>
              <a:t>Network)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140913" y="2276767"/>
            <a:ext cx="2733675" cy="667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54075" marR="5080" indent="-842010">
              <a:lnSpc>
                <a:spcPct val="100400"/>
              </a:lnSpc>
              <a:spcBef>
                <a:spcPts val="90"/>
              </a:spcBef>
            </a:pPr>
            <a:r>
              <a:rPr dirty="0" sz="2100">
                <a:latin typeface="맑은 고딕"/>
                <a:cs typeface="맑은 고딕"/>
              </a:rPr>
              <a:t>Generative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Adversarial Network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84310" y="4118165"/>
            <a:ext cx="153352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Decoder</a:t>
            </a:r>
            <a:r>
              <a:rPr dirty="0" sz="1550" spc="3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와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유사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549743" y="3609339"/>
            <a:ext cx="53340" cy="595630"/>
          </a:xfrm>
          <a:custGeom>
            <a:avLst/>
            <a:gdLst/>
            <a:ahLst/>
            <a:cxnLst/>
            <a:rect l="l" t="t" r="r" b="b"/>
            <a:pathLst>
              <a:path w="53340" h="595629">
                <a:moveTo>
                  <a:pt x="53276" y="0"/>
                </a:moveTo>
                <a:lnTo>
                  <a:pt x="0" y="0"/>
                </a:lnTo>
                <a:lnTo>
                  <a:pt x="0" y="10160"/>
                </a:lnTo>
                <a:lnTo>
                  <a:pt x="31965" y="10160"/>
                </a:lnTo>
                <a:lnTo>
                  <a:pt x="31965" y="586740"/>
                </a:lnTo>
                <a:lnTo>
                  <a:pt x="0" y="586740"/>
                </a:lnTo>
                <a:lnTo>
                  <a:pt x="0" y="595630"/>
                </a:lnTo>
                <a:lnTo>
                  <a:pt x="53276" y="595630"/>
                </a:lnTo>
                <a:lnTo>
                  <a:pt x="53276" y="586740"/>
                </a:lnTo>
                <a:lnTo>
                  <a:pt x="53276" y="10160"/>
                </a:lnTo>
                <a:lnTo>
                  <a:pt x="53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222438" y="3609339"/>
            <a:ext cx="53340" cy="595630"/>
          </a:xfrm>
          <a:custGeom>
            <a:avLst/>
            <a:gdLst/>
            <a:ahLst/>
            <a:cxnLst/>
            <a:rect l="l" t="t" r="r" b="b"/>
            <a:pathLst>
              <a:path w="53340" h="595629">
                <a:moveTo>
                  <a:pt x="53276" y="0"/>
                </a:moveTo>
                <a:lnTo>
                  <a:pt x="0" y="0"/>
                </a:lnTo>
                <a:lnTo>
                  <a:pt x="0" y="10160"/>
                </a:lnTo>
                <a:lnTo>
                  <a:pt x="0" y="586740"/>
                </a:lnTo>
                <a:lnTo>
                  <a:pt x="0" y="595630"/>
                </a:lnTo>
                <a:lnTo>
                  <a:pt x="53276" y="595630"/>
                </a:lnTo>
                <a:lnTo>
                  <a:pt x="53276" y="586740"/>
                </a:lnTo>
                <a:lnTo>
                  <a:pt x="21310" y="586740"/>
                </a:lnTo>
                <a:lnTo>
                  <a:pt x="21310" y="10160"/>
                </a:lnTo>
                <a:lnTo>
                  <a:pt x="53276" y="10160"/>
                </a:lnTo>
                <a:lnTo>
                  <a:pt x="53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267879" y="3526599"/>
            <a:ext cx="289560" cy="7359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855"/>
              </a:lnSpc>
              <a:spcBef>
                <a:spcPts val="130"/>
              </a:spcBef>
            </a:pPr>
            <a:r>
              <a:rPr dirty="0" sz="1550" spc="-25">
                <a:latin typeface="Cambria Math"/>
                <a:cs typeface="Cambria Math"/>
              </a:rPr>
              <a:t>6.3</a:t>
            </a:r>
            <a:endParaRPr sz="1550">
              <a:latin typeface="Cambria Math"/>
              <a:cs typeface="Cambria Math"/>
            </a:endParaRPr>
          </a:p>
          <a:p>
            <a:pPr marL="13970">
              <a:lnSpc>
                <a:spcPts val="1845"/>
              </a:lnSpc>
            </a:pPr>
            <a:r>
              <a:rPr dirty="0" sz="1550" spc="-25">
                <a:latin typeface="Cambria Math"/>
                <a:cs typeface="Cambria Math"/>
              </a:rPr>
              <a:t>−5</a:t>
            </a:r>
            <a:endParaRPr sz="1550">
              <a:latin typeface="Cambria Math"/>
              <a:cs typeface="Cambria Math"/>
            </a:endParaRPr>
          </a:p>
          <a:p>
            <a:pPr marL="32384">
              <a:lnSpc>
                <a:spcPts val="1855"/>
              </a:lnSpc>
            </a:pPr>
            <a:r>
              <a:rPr dirty="0" sz="1550" spc="-25">
                <a:latin typeface="Cambria Math"/>
                <a:cs typeface="Cambria Math"/>
              </a:rPr>
              <a:t>21</a:t>
            </a:r>
            <a:endParaRPr sz="1550">
              <a:latin typeface="Cambria Math"/>
              <a:cs typeface="Cambria Math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743075" y="3117195"/>
            <a:ext cx="5026025" cy="1464310"/>
            <a:chOff x="1743075" y="3117195"/>
            <a:chExt cx="5026025" cy="1464310"/>
          </a:xfrm>
        </p:grpSpPr>
        <p:sp>
          <p:nvSpPr>
            <p:cNvPr id="10" name="object 10" descr=""/>
            <p:cNvSpPr/>
            <p:nvPr/>
          </p:nvSpPr>
          <p:spPr>
            <a:xfrm>
              <a:off x="1743075" y="3864305"/>
              <a:ext cx="437515" cy="67310"/>
            </a:xfrm>
            <a:custGeom>
              <a:avLst/>
              <a:gdLst/>
              <a:ahLst/>
              <a:cxnLst/>
              <a:rect l="l" t="t" r="r" b="b"/>
              <a:pathLst>
                <a:path w="437514" h="67310">
                  <a:moveTo>
                    <a:pt x="369925" y="0"/>
                  </a:moveTo>
                  <a:lnTo>
                    <a:pt x="369925" y="67030"/>
                  </a:lnTo>
                  <a:lnTo>
                    <a:pt x="433859" y="35039"/>
                  </a:lnTo>
                  <a:lnTo>
                    <a:pt x="382104" y="35039"/>
                  </a:lnTo>
                  <a:lnTo>
                    <a:pt x="382104" y="30467"/>
                  </a:lnTo>
                  <a:lnTo>
                    <a:pt x="430814" y="30467"/>
                  </a:lnTo>
                  <a:lnTo>
                    <a:pt x="369925" y="0"/>
                  </a:lnTo>
                  <a:close/>
                </a:path>
                <a:path w="437514" h="67310">
                  <a:moveTo>
                    <a:pt x="369925" y="30467"/>
                  </a:moveTo>
                  <a:lnTo>
                    <a:pt x="0" y="30467"/>
                  </a:lnTo>
                  <a:lnTo>
                    <a:pt x="0" y="35039"/>
                  </a:lnTo>
                  <a:lnTo>
                    <a:pt x="369925" y="35039"/>
                  </a:lnTo>
                  <a:lnTo>
                    <a:pt x="369925" y="30467"/>
                  </a:lnTo>
                  <a:close/>
                </a:path>
                <a:path w="437514" h="67310">
                  <a:moveTo>
                    <a:pt x="430814" y="30467"/>
                  </a:moveTo>
                  <a:lnTo>
                    <a:pt x="382104" y="30467"/>
                  </a:lnTo>
                  <a:lnTo>
                    <a:pt x="382104" y="35039"/>
                  </a:lnTo>
                  <a:lnTo>
                    <a:pt x="433859" y="35039"/>
                  </a:lnTo>
                  <a:lnTo>
                    <a:pt x="436905" y="33515"/>
                  </a:lnTo>
                  <a:lnTo>
                    <a:pt x="430814" y="30467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588495" y="3122523"/>
              <a:ext cx="1175385" cy="1453515"/>
            </a:xfrm>
            <a:custGeom>
              <a:avLst/>
              <a:gdLst/>
              <a:ahLst/>
              <a:cxnLst/>
              <a:rect l="l" t="t" r="r" b="b"/>
              <a:pathLst>
                <a:path w="1175384" h="1453514">
                  <a:moveTo>
                    <a:pt x="0" y="60921"/>
                  </a:moveTo>
                  <a:lnTo>
                    <a:pt x="77635" y="0"/>
                  </a:lnTo>
                  <a:lnTo>
                    <a:pt x="587616" y="645820"/>
                  </a:lnTo>
                  <a:lnTo>
                    <a:pt x="1097597" y="0"/>
                  </a:lnTo>
                  <a:lnTo>
                    <a:pt x="1175232" y="60921"/>
                  </a:lnTo>
                  <a:lnTo>
                    <a:pt x="651560" y="726554"/>
                  </a:lnTo>
                  <a:lnTo>
                    <a:pt x="1175232" y="1392186"/>
                  </a:lnTo>
                  <a:lnTo>
                    <a:pt x="1097597" y="1453108"/>
                  </a:lnTo>
                  <a:lnTo>
                    <a:pt x="587616" y="807288"/>
                  </a:lnTo>
                  <a:lnTo>
                    <a:pt x="77635" y="1453108"/>
                  </a:lnTo>
                  <a:lnTo>
                    <a:pt x="0" y="1392186"/>
                  </a:lnTo>
                  <a:lnTo>
                    <a:pt x="525195" y="726554"/>
                  </a:lnTo>
                  <a:lnTo>
                    <a:pt x="0" y="60921"/>
                  </a:lnTo>
                  <a:close/>
                </a:path>
              </a:pathLst>
            </a:custGeom>
            <a:ln w="1065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041" y="3288550"/>
              <a:ext cx="1222438" cy="892581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1838" y="4988420"/>
            <a:ext cx="2012518" cy="128403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9908" y="4988420"/>
            <a:ext cx="1898345" cy="1299273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7626731" y="5211152"/>
            <a:ext cx="2212340" cy="5607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2545">
              <a:lnSpc>
                <a:spcPct val="100499"/>
              </a:lnSpc>
              <a:spcBef>
                <a:spcPts val="90"/>
              </a:spcBef>
            </a:pPr>
            <a:r>
              <a:rPr dirty="0" sz="1750">
                <a:latin typeface="맑은 고딕"/>
                <a:cs typeface="맑은 고딕"/>
              </a:rPr>
              <a:t>다른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noise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값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입력에 </a:t>
            </a:r>
            <a:r>
              <a:rPr dirty="0" sz="1750">
                <a:latin typeface="맑은 고딕"/>
                <a:cs typeface="맑은 고딕"/>
              </a:rPr>
              <a:t>따라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다른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image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출력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99693" y="3757320"/>
            <a:ext cx="151955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(Train</a:t>
            </a:r>
            <a:r>
              <a:rPr dirty="0" sz="1550" spc="-2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에만</a:t>
            </a:r>
            <a:r>
              <a:rPr dirty="0" sz="1550" spc="-2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필요)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3033" y="1328432"/>
            <a:ext cx="892810" cy="6146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850" spc="-95">
                <a:latin typeface="맑은 고딕"/>
                <a:cs typeface="맑은 고딕"/>
              </a:rPr>
              <a:t>Text</a:t>
            </a:r>
            <a:endParaRPr sz="385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3378" y="1328432"/>
            <a:ext cx="6367780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Image</a:t>
            </a:r>
            <a:r>
              <a:rPr dirty="0" spc="-45"/>
              <a:t> </a:t>
            </a:r>
            <a:r>
              <a:rPr dirty="0"/>
              <a:t>생성</a:t>
            </a:r>
            <a:r>
              <a:rPr dirty="0" spc="-20"/>
              <a:t> </a:t>
            </a:r>
            <a:r>
              <a:rPr dirty="0"/>
              <a:t>AI</a:t>
            </a:r>
            <a:r>
              <a:rPr dirty="0" spc="5"/>
              <a:t> </a:t>
            </a:r>
            <a:r>
              <a:rPr dirty="0" spc="-10"/>
              <a:t>(multi-modal)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837461" y="1651126"/>
            <a:ext cx="738505" cy="67310"/>
          </a:xfrm>
          <a:custGeom>
            <a:avLst/>
            <a:gdLst/>
            <a:ahLst/>
            <a:cxnLst/>
            <a:rect l="l" t="t" r="r" b="b"/>
            <a:pathLst>
              <a:path w="738505" h="67310">
                <a:moveTo>
                  <a:pt x="66979" y="0"/>
                </a:moveTo>
                <a:lnTo>
                  <a:pt x="0" y="33515"/>
                </a:lnTo>
                <a:lnTo>
                  <a:pt x="66979" y="67017"/>
                </a:lnTo>
                <a:lnTo>
                  <a:pt x="66979" y="36563"/>
                </a:lnTo>
                <a:lnTo>
                  <a:pt x="56324" y="36563"/>
                </a:lnTo>
                <a:lnTo>
                  <a:pt x="56324" y="30467"/>
                </a:lnTo>
                <a:lnTo>
                  <a:pt x="66979" y="30467"/>
                </a:lnTo>
                <a:lnTo>
                  <a:pt x="66979" y="0"/>
                </a:lnTo>
                <a:close/>
              </a:path>
              <a:path w="738505" h="67310">
                <a:moveTo>
                  <a:pt x="671347" y="0"/>
                </a:moveTo>
                <a:lnTo>
                  <a:pt x="671347" y="67017"/>
                </a:lnTo>
                <a:lnTo>
                  <a:pt x="732233" y="36563"/>
                </a:lnTo>
                <a:lnTo>
                  <a:pt x="682002" y="36563"/>
                </a:lnTo>
                <a:lnTo>
                  <a:pt x="682002" y="30467"/>
                </a:lnTo>
                <a:lnTo>
                  <a:pt x="732235" y="30467"/>
                </a:lnTo>
                <a:lnTo>
                  <a:pt x="671347" y="0"/>
                </a:lnTo>
                <a:close/>
              </a:path>
              <a:path w="738505" h="67310">
                <a:moveTo>
                  <a:pt x="66979" y="30467"/>
                </a:moveTo>
                <a:lnTo>
                  <a:pt x="56324" y="30467"/>
                </a:lnTo>
                <a:lnTo>
                  <a:pt x="56324" y="36563"/>
                </a:lnTo>
                <a:lnTo>
                  <a:pt x="66979" y="36563"/>
                </a:lnTo>
                <a:lnTo>
                  <a:pt x="66979" y="30467"/>
                </a:lnTo>
                <a:close/>
              </a:path>
              <a:path w="738505" h="67310">
                <a:moveTo>
                  <a:pt x="671347" y="30467"/>
                </a:moveTo>
                <a:lnTo>
                  <a:pt x="66979" y="30467"/>
                </a:lnTo>
                <a:lnTo>
                  <a:pt x="66979" y="36563"/>
                </a:lnTo>
                <a:lnTo>
                  <a:pt x="671347" y="36563"/>
                </a:lnTo>
                <a:lnTo>
                  <a:pt x="671347" y="30467"/>
                </a:lnTo>
                <a:close/>
              </a:path>
              <a:path w="738505" h="67310">
                <a:moveTo>
                  <a:pt x="732235" y="30467"/>
                </a:moveTo>
                <a:lnTo>
                  <a:pt x="682002" y="30467"/>
                </a:lnTo>
                <a:lnTo>
                  <a:pt x="682002" y="36563"/>
                </a:lnTo>
                <a:lnTo>
                  <a:pt x="732233" y="36563"/>
                </a:lnTo>
                <a:lnTo>
                  <a:pt x="738327" y="33515"/>
                </a:lnTo>
                <a:lnTo>
                  <a:pt x="732235" y="30467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381" y="2272588"/>
            <a:ext cx="8989390" cy="38841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생성형</a:t>
            </a:r>
            <a:r>
              <a:rPr dirty="0" spc="-30"/>
              <a:t> </a:t>
            </a:r>
            <a:r>
              <a:rPr dirty="0"/>
              <a:t>AI의</a:t>
            </a:r>
            <a:r>
              <a:rPr dirty="0" spc="-20"/>
              <a:t> </a:t>
            </a:r>
            <a:r>
              <a:rPr dirty="0" spc="-25"/>
              <a:t>활용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02663" y="2344140"/>
            <a:ext cx="3710304" cy="293497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 spc="-10">
                <a:latin typeface="맑은 고딕"/>
                <a:cs typeface="맑은 고딕"/>
              </a:rPr>
              <a:t>Chatbot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가짜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Image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생성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(GAN)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 spc="-25">
                <a:latin typeface="맑은 고딕"/>
                <a:cs typeface="맑은 고딕"/>
              </a:rPr>
              <a:t>Text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로</a:t>
            </a:r>
            <a:r>
              <a:rPr dirty="0" sz="2450" spc="-5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부터</a:t>
            </a:r>
            <a:r>
              <a:rPr dirty="0" sz="2450" spc="-6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이미지</a:t>
            </a:r>
            <a:r>
              <a:rPr dirty="0" sz="2450" spc="-6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생성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Code</a:t>
            </a:r>
            <a:r>
              <a:rPr dirty="0" sz="2450" spc="-25">
                <a:latin typeface="맑은 고딕"/>
                <a:cs typeface="맑은 고딕"/>
              </a:rPr>
              <a:t> 생성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Voice</a:t>
            </a:r>
            <a:r>
              <a:rPr dirty="0" sz="2450" spc="-19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생성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Video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생성,</a:t>
            </a:r>
            <a:r>
              <a:rPr dirty="0" sz="2450" spc="-25">
                <a:latin typeface="맑은 고딕"/>
                <a:cs typeface="맑은 고딕"/>
              </a:rPr>
              <a:t> etc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6331" y="2654262"/>
            <a:ext cx="5166360" cy="8267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>
                <a:latin typeface="맑은 고딕"/>
                <a:cs typeface="맑은 고딕"/>
              </a:rPr>
              <a:t>생성형</a:t>
            </a:r>
            <a:r>
              <a:rPr dirty="0" sz="5250" spc="-5">
                <a:latin typeface="맑은 고딕"/>
                <a:cs typeface="맑은 고딕"/>
              </a:rPr>
              <a:t> </a:t>
            </a:r>
            <a:r>
              <a:rPr dirty="0" sz="5250">
                <a:latin typeface="맑은 고딕"/>
                <a:cs typeface="맑은 고딕"/>
              </a:rPr>
              <a:t>언어 </a:t>
            </a:r>
            <a:r>
              <a:rPr dirty="0" sz="5250" spc="-25">
                <a:latin typeface="맑은 고딕"/>
                <a:cs typeface="맑은 고딕"/>
              </a:rPr>
              <a:t>모델</a:t>
            </a:r>
            <a:endParaRPr sz="5250">
              <a:latin typeface="맑은 고딕"/>
              <a:cs typeface="맑은 고딕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39085" y="3917441"/>
            <a:ext cx="5748020" cy="559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latin typeface="맑은 고딕"/>
                <a:cs typeface="맑은 고딕"/>
              </a:rPr>
              <a:t>Generative</a:t>
            </a:r>
            <a:r>
              <a:rPr dirty="0" sz="3500" spc="-25">
                <a:latin typeface="맑은 고딕"/>
                <a:cs typeface="맑은 고딕"/>
              </a:rPr>
              <a:t> </a:t>
            </a:r>
            <a:r>
              <a:rPr dirty="0" sz="3500">
                <a:latin typeface="맑은 고딕"/>
                <a:cs typeface="맑은 고딕"/>
              </a:rPr>
              <a:t>Language</a:t>
            </a:r>
            <a:r>
              <a:rPr dirty="0" sz="3500" spc="-15">
                <a:latin typeface="맑은 고딕"/>
                <a:cs typeface="맑은 고딕"/>
              </a:rPr>
              <a:t> </a:t>
            </a:r>
            <a:r>
              <a:rPr dirty="0" sz="3500" spc="-10">
                <a:latin typeface="맑은 고딕"/>
                <a:cs typeface="맑은 고딕"/>
              </a:rPr>
              <a:t>Model</a:t>
            </a:r>
            <a:endParaRPr sz="3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21320"/>
            <a:ext cx="3975735" cy="5067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최근의</a:t>
            </a:r>
            <a:r>
              <a:rPr dirty="0" sz="3150" spc="-20"/>
              <a:t> </a:t>
            </a:r>
            <a:r>
              <a:rPr dirty="0" sz="3150"/>
              <a:t>NLP</a:t>
            </a:r>
            <a:r>
              <a:rPr dirty="0" sz="3150" spc="-20"/>
              <a:t> </a:t>
            </a:r>
            <a:r>
              <a:rPr dirty="0" sz="3150"/>
              <a:t>발전</a:t>
            </a:r>
            <a:r>
              <a:rPr dirty="0" sz="3150" spc="-15"/>
              <a:t> </a:t>
            </a:r>
            <a:r>
              <a:rPr dirty="0" sz="3150" spc="-35"/>
              <a:t>과정</a:t>
            </a:r>
            <a:endParaRPr sz="3150"/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1876755"/>
            <a:ext cx="9186545" cy="433197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2014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RNN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based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sequence-to-</a:t>
            </a:r>
            <a:r>
              <a:rPr dirty="0" sz="2100">
                <a:latin typeface="맑은 고딕"/>
                <a:cs typeface="맑은 고딕"/>
              </a:rPr>
              <a:t>sequence</a:t>
            </a:r>
            <a:r>
              <a:rPr dirty="0" sz="2100" spc="5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model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제안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(조경현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외)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2017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Transformer </a:t>
            </a:r>
            <a:r>
              <a:rPr dirty="0" sz="2100">
                <a:latin typeface="맑은 고딕"/>
                <a:cs typeface="맑은 고딕"/>
              </a:rPr>
              <a:t>(</a:t>
            </a:r>
            <a:r>
              <a:rPr dirty="0" sz="2100">
                <a:solidFill>
                  <a:srgbClr val="1F1F1F"/>
                </a:solidFill>
                <a:latin typeface="Calibri"/>
                <a:cs typeface="Calibri"/>
              </a:rPr>
              <a:t>Google</a:t>
            </a:r>
            <a:r>
              <a:rPr dirty="0" sz="2100" spc="-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1F1F1F"/>
                </a:solidFill>
                <a:latin typeface="맑은 고딕"/>
                <a:cs typeface="맑은 고딕"/>
              </a:rPr>
              <a:t>연구진</a:t>
            </a:r>
            <a:r>
              <a:rPr dirty="0" sz="2100">
                <a:latin typeface="맑은 고딕"/>
                <a:cs typeface="맑은 고딕"/>
              </a:rPr>
              <a:t>,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“Attention </a:t>
            </a:r>
            <a:r>
              <a:rPr dirty="0" sz="2100">
                <a:latin typeface="맑은 고딕"/>
                <a:cs typeface="맑은 고딕"/>
              </a:rPr>
              <a:t>is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all</a:t>
            </a:r>
            <a:r>
              <a:rPr dirty="0" sz="2100" spc="-4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you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need”)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논문</a:t>
            </a:r>
            <a:r>
              <a:rPr dirty="0" sz="2100" spc="-25">
                <a:latin typeface="맑은 고딕"/>
                <a:cs typeface="맑은 고딕"/>
              </a:rPr>
              <a:t> 발표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5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2018.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6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OpenAI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GPT (Generative</a:t>
            </a:r>
            <a:r>
              <a:rPr dirty="0" sz="2100" spc="4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Pre-</a:t>
            </a:r>
            <a:r>
              <a:rPr dirty="0" sz="2100" spc="-10">
                <a:latin typeface="맑은 고딕"/>
                <a:cs typeface="맑은 고딕"/>
              </a:rPr>
              <a:t>Training)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2018.11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-5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Google’s</a:t>
            </a:r>
            <a:r>
              <a:rPr dirty="0" sz="2100" spc="-4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BERT</a:t>
            </a:r>
            <a:r>
              <a:rPr dirty="0" sz="2100" spc="-7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(Bidirectional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Encoder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Representations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from</a:t>
            </a:r>
            <a:r>
              <a:rPr dirty="0" sz="1750" spc="-40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Transformers)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2019.</a:t>
            </a:r>
            <a:r>
              <a:rPr dirty="0" sz="2100" spc="4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2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OpenAI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 spc="-50">
                <a:latin typeface="맑은 고딕"/>
                <a:cs typeface="맑은 고딕"/>
              </a:rPr>
              <a:t>2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2019.11</a:t>
            </a:r>
            <a:r>
              <a:rPr dirty="0" sz="2100" spc="-4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-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Google’s</a:t>
            </a:r>
            <a:r>
              <a:rPr dirty="0" sz="2100" spc="-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T5</a:t>
            </a:r>
            <a:r>
              <a:rPr dirty="0" sz="2100" spc="-75">
                <a:latin typeface="맑은 고딕"/>
                <a:cs typeface="맑은 고딕"/>
              </a:rPr>
              <a:t> (Text-</a:t>
            </a:r>
            <a:r>
              <a:rPr dirty="0" sz="2100" spc="-90">
                <a:latin typeface="맑은 고딕"/>
                <a:cs typeface="맑은 고딕"/>
              </a:rPr>
              <a:t>To-</a:t>
            </a:r>
            <a:r>
              <a:rPr dirty="0" sz="2100" spc="-10">
                <a:latin typeface="맑은 고딕"/>
                <a:cs typeface="맑은 고딕"/>
              </a:rPr>
              <a:t>Text</a:t>
            </a:r>
            <a:r>
              <a:rPr dirty="0" sz="2100" spc="-5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Transfer</a:t>
            </a:r>
            <a:r>
              <a:rPr dirty="0" sz="2100" spc="-5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Transformer)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2020.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5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OpenAI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3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Wingdings"/>
                <a:cs typeface="Wingdings"/>
              </a:rPr>
              <a:t></a:t>
            </a:r>
            <a:r>
              <a:rPr dirty="0" sz="2100" spc="210">
                <a:latin typeface="Times New Roman"/>
                <a:cs typeface="Times New Roman"/>
              </a:rPr>
              <a:t> </a:t>
            </a:r>
            <a:r>
              <a:rPr dirty="0" sz="2100">
                <a:latin typeface="맑은 고딕"/>
                <a:cs typeface="맑은 고딕"/>
              </a:rPr>
              <a:t>1750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억 개의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parameter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size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2022.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11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ChatGPT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(chatting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version of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 spc="-25">
                <a:latin typeface="맑은 고딕"/>
                <a:cs typeface="맑은 고딕"/>
              </a:rPr>
              <a:t>3)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2023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4,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BARD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13995" algn="l"/>
                <a:tab pos="4016375" algn="l"/>
              </a:tabLst>
            </a:pPr>
            <a:r>
              <a:rPr dirty="0" sz="2100">
                <a:latin typeface="맑은 고딕"/>
                <a:cs typeface="맑은 고딕"/>
              </a:rPr>
              <a:t>2024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4o,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Gemini</a:t>
            </a:r>
            <a:r>
              <a:rPr dirty="0" sz="2100">
                <a:latin typeface="맑은 고딕"/>
                <a:cs typeface="맑은 고딕"/>
              </a:rPr>
              <a:t>	</a:t>
            </a:r>
            <a:r>
              <a:rPr dirty="0" sz="210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dirty="0" sz="2100" spc="19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BIG,</a:t>
            </a:r>
            <a:r>
              <a:rPr dirty="0" sz="2100" spc="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BIGGER,</a:t>
            </a:r>
            <a:r>
              <a:rPr dirty="0" sz="2100" spc="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MORE</a:t>
            </a:r>
            <a:r>
              <a:rPr dirty="0" sz="2100" spc="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spc="-10" b="1">
                <a:solidFill>
                  <a:srgbClr val="FF0000"/>
                </a:solidFill>
                <a:latin typeface="맑은 고딕"/>
                <a:cs typeface="맑은 고딕"/>
              </a:rPr>
              <a:t>BIGGER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166" y="2982836"/>
            <a:ext cx="3897629" cy="826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 spc="-490"/>
              <a:t>T</a:t>
            </a:r>
            <a:r>
              <a:rPr dirty="0" sz="5250"/>
              <a:t>ra</a:t>
            </a:r>
            <a:r>
              <a:rPr dirty="0" sz="5250" spc="-5"/>
              <a:t>n</a:t>
            </a:r>
            <a:r>
              <a:rPr dirty="0" sz="5250"/>
              <a:t>s</a:t>
            </a:r>
            <a:r>
              <a:rPr dirty="0" sz="5250" spc="5"/>
              <a:t>f</a:t>
            </a:r>
            <a:r>
              <a:rPr dirty="0" sz="5250" spc="-5"/>
              <a:t>o</a:t>
            </a:r>
            <a:r>
              <a:rPr dirty="0" sz="5250" spc="-15"/>
              <a:t>r</a:t>
            </a:r>
            <a:r>
              <a:rPr dirty="0" sz="5250" spc="-5"/>
              <a:t>me</a:t>
            </a:r>
            <a:r>
              <a:rPr dirty="0" sz="5250" spc="35"/>
              <a:t>r</a:t>
            </a:r>
            <a:r>
              <a:rPr dirty="0" sz="5250"/>
              <a:t>s</a:t>
            </a:r>
            <a:endParaRPr sz="52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6585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05"/>
              </a:spcBef>
            </a:pPr>
            <a:r>
              <a:rPr dirty="0" sz="3500" spc="-10"/>
              <a:t>Transformer</a:t>
            </a:r>
            <a:r>
              <a:rPr dirty="0" sz="3500" spc="-229"/>
              <a:t> </a:t>
            </a:r>
            <a:r>
              <a:rPr dirty="0" sz="3500" spc="-10"/>
              <a:t>Model</a:t>
            </a:r>
            <a:endParaRPr sz="3500"/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584272"/>
            <a:ext cx="7705090" cy="3256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2017년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Ashishi</a:t>
            </a:r>
            <a:r>
              <a:rPr dirty="0" sz="2100" spc="-4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Vaswani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등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구글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연구원들이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발표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맑은 고딕"/>
              <a:cs typeface="맑은 고딕"/>
            </a:endParaRPr>
          </a:p>
          <a:p>
            <a:pPr marL="213360" indent="-201295">
              <a:lnSpc>
                <a:spcPts val="2515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RNN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혹은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CNN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을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이용하여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sequence-</a:t>
            </a:r>
            <a:r>
              <a:rPr dirty="0" sz="2100">
                <a:latin typeface="맑은 고딕"/>
                <a:cs typeface="맑은 고딕"/>
              </a:rPr>
              <a:t>align</a:t>
            </a:r>
            <a:r>
              <a:rPr dirty="0" sz="2100" spc="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하지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않은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최초의</a:t>
            </a:r>
            <a:endParaRPr sz="2100">
              <a:latin typeface="맑은 고딕"/>
              <a:cs typeface="맑은 고딕"/>
            </a:endParaRPr>
          </a:p>
          <a:p>
            <a:pPr marL="213360">
              <a:lnSpc>
                <a:spcPts val="2515"/>
              </a:lnSpc>
            </a:pPr>
            <a:r>
              <a:rPr dirty="0" sz="2100" spc="-25" b="1">
                <a:solidFill>
                  <a:srgbClr val="FF0000"/>
                </a:solidFill>
                <a:latin typeface="맑은 고딕"/>
                <a:cs typeface="맑은 고딕"/>
              </a:rPr>
              <a:t>self-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attention</a:t>
            </a:r>
            <a:r>
              <a:rPr dirty="0" sz="2100" spc="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model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Wingdings"/>
                <a:cs typeface="Wingdings"/>
              </a:rPr>
              <a:t></a:t>
            </a:r>
            <a:r>
              <a:rPr dirty="0" sz="2100" spc="190"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FF0000"/>
                </a:solidFill>
                <a:latin typeface="맑은 고딕"/>
                <a:cs typeface="맑은 고딕"/>
              </a:rPr>
              <a:t>“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Attention</a:t>
            </a:r>
            <a:r>
              <a:rPr dirty="0" sz="2100" spc="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is</a:t>
            </a:r>
            <a:r>
              <a:rPr dirty="0" sz="2100" spc="-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all</a:t>
            </a:r>
            <a:r>
              <a:rPr dirty="0" sz="2100" spc="-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you </a:t>
            </a:r>
            <a:r>
              <a:rPr dirty="0" sz="2100" spc="-10" b="1">
                <a:solidFill>
                  <a:srgbClr val="FF0000"/>
                </a:solidFill>
                <a:latin typeface="맑은 고딕"/>
                <a:cs typeface="맑은 고딕"/>
              </a:rPr>
              <a:t>need”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기존의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 spc="-30" b="1">
                <a:solidFill>
                  <a:srgbClr val="FF0000"/>
                </a:solidFill>
                <a:latin typeface="맑은 고딕"/>
                <a:cs typeface="맑은 고딕"/>
              </a:rPr>
              <a:t>encoder-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decoder</a:t>
            </a:r>
            <a:r>
              <a:rPr dirty="0" sz="2100" spc="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구조</a:t>
            </a:r>
            <a:r>
              <a:rPr dirty="0" sz="2100">
                <a:latin typeface="맑은 고딕"/>
                <a:cs typeface="맑은 고딕"/>
              </a:rPr>
              <a:t>를</a:t>
            </a:r>
            <a:r>
              <a:rPr dirty="0" sz="2100" spc="3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유지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3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u="heavy" sz="21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맑은 고딕"/>
                <a:cs typeface="맑은 고딕"/>
              </a:rPr>
              <a:t>RNN</a:t>
            </a:r>
            <a:r>
              <a:rPr dirty="0" u="heavy" sz="210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맑은 고딕"/>
                <a:cs typeface="맑은 고딕"/>
              </a:rPr>
              <a:t> </a:t>
            </a:r>
            <a:r>
              <a:rPr dirty="0" u="heavy" sz="21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맑은 고딕"/>
                <a:cs typeface="맑은 고딕"/>
              </a:rPr>
              <a:t>을</a:t>
            </a:r>
            <a:r>
              <a:rPr dirty="0" u="heavy" sz="21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맑은 고딕"/>
                <a:cs typeface="맑은 고딕"/>
              </a:rPr>
              <a:t> </a:t>
            </a:r>
            <a:r>
              <a:rPr dirty="0" u="heavy" sz="21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맑은 고딕"/>
                <a:cs typeface="맑은 고딕"/>
              </a:rPr>
              <a:t>제거</a:t>
            </a:r>
            <a:r>
              <a:rPr dirty="0" sz="2100">
                <a:latin typeface="맑은 고딕"/>
                <a:cs typeface="맑은 고딕"/>
              </a:rPr>
              <a:t>함으로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병렬처리 </a:t>
            </a:r>
            <a:r>
              <a:rPr dirty="0" sz="2100">
                <a:latin typeface="맑은 고딕"/>
                <a:cs typeface="맑은 고딕"/>
              </a:rPr>
              <a:t>가능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(GPU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효율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극대화)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1290" y="2632062"/>
            <a:ext cx="6980893" cy="374904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85977" y="2850844"/>
            <a:ext cx="1637030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50" spc="-10">
                <a:latin typeface="맑은 고딕"/>
                <a:cs typeface="맑은 고딕"/>
              </a:rPr>
              <a:t>Embedding</a:t>
            </a:r>
            <a:endParaRPr sz="2450">
              <a:latin typeface="맑은 고딕"/>
              <a:cs typeface="맑은 고딕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11236" y="1314335"/>
            <a:ext cx="3863975" cy="774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408940">
              <a:lnSpc>
                <a:spcPct val="100000"/>
              </a:lnSpc>
              <a:spcBef>
                <a:spcPts val="110"/>
              </a:spcBef>
            </a:pPr>
            <a:r>
              <a:rPr dirty="0" sz="2450">
                <a:latin typeface="맑은 고딕"/>
                <a:cs typeface="맑은 고딕"/>
              </a:rPr>
              <a:t>Word</a:t>
            </a:r>
            <a:r>
              <a:rPr dirty="0" sz="2450" spc="-8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Embedding</a:t>
            </a:r>
            <a:r>
              <a:rPr dirty="0" sz="2450" spc="-80">
                <a:latin typeface="맑은 고딕"/>
                <a:cs typeface="맑은 고딕"/>
              </a:rPr>
              <a:t> </a:t>
            </a:r>
            <a:r>
              <a:rPr dirty="0" sz="2450" spc="-50">
                <a:latin typeface="맑은 고딕"/>
                <a:cs typeface="맑은 고딕"/>
              </a:rPr>
              <a:t>은 </a:t>
            </a:r>
            <a:r>
              <a:rPr dirty="0" sz="2450">
                <a:latin typeface="맑은 고딕"/>
                <a:cs typeface="맑은 고딕"/>
              </a:rPr>
              <a:t>time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step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별로</a:t>
            </a:r>
            <a:r>
              <a:rPr dirty="0" sz="2450" spc="-1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순차적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생성</a:t>
            </a:r>
            <a:endParaRPr sz="245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0228" y="1314335"/>
            <a:ext cx="2516505" cy="7740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578485" marR="5080" indent="-566420">
              <a:lnSpc>
                <a:spcPct val="100000"/>
              </a:lnSpc>
              <a:spcBef>
                <a:spcPts val="110"/>
              </a:spcBef>
            </a:pPr>
            <a:r>
              <a:rPr dirty="0" sz="2450"/>
              <a:t>Word</a:t>
            </a:r>
            <a:r>
              <a:rPr dirty="0" sz="2450" spc="-120"/>
              <a:t> </a:t>
            </a:r>
            <a:r>
              <a:rPr dirty="0" sz="2450" spc="-10"/>
              <a:t>Embedding </a:t>
            </a:r>
            <a:r>
              <a:rPr dirty="0" sz="2450"/>
              <a:t>동시</a:t>
            </a:r>
            <a:r>
              <a:rPr dirty="0" sz="2450" spc="-30"/>
              <a:t> </a:t>
            </a:r>
            <a:r>
              <a:rPr dirty="0" sz="2450" spc="-25"/>
              <a:t>생성</a:t>
            </a:r>
            <a:endParaRPr sz="245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3232" y="5949543"/>
            <a:ext cx="2444864" cy="4691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74719" rIns="0" bIns="0" rtlCol="0" vert="horz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Anaconda</a:t>
            </a:r>
            <a:r>
              <a:rPr dirty="0" sz="3500" spc="-5"/>
              <a:t> </a:t>
            </a:r>
            <a:r>
              <a:rPr dirty="0" sz="3500" spc="-25"/>
              <a:t>설치</a:t>
            </a:r>
            <a:endParaRPr sz="3500"/>
          </a:p>
        </p:txBody>
      </p:sp>
      <p:sp>
        <p:nvSpPr>
          <p:cNvPr id="3" name="object 3" descr=""/>
          <p:cNvSpPr txBox="1"/>
          <p:nvPr/>
        </p:nvSpPr>
        <p:spPr>
          <a:xfrm>
            <a:off x="1245127" y="2127897"/>
            <a:ext cx="7569834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>
                <a:latin typeface="맑은 고딕"/>
                <a:cs typeface="맑은 고딕"/>
              </a:rPr>
              <a:t>Download</a:t>
            </a:r>
            <a:r>
              <a:rPr dirty="0" sz="2100" spc="-9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from</a:t>
            </a:r>
            <a:r>
              <a:rPr dirty="0" sz="2100" spc="-85">
                <a:latin typeface="맑은 고딕"/>
                <a:cs typeface="맑은 고딕"/>
              </a:rPr>
              <a:t> </a:t>
            </a:r>
            <a:r>
              <a:rPr dirty="0" u="heavy" sz="21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맑은 고딕"/>
                <a:cs typeface="맑은 고딕"/>
              </a:rPr>
              <a:t>https://</a:t>
            </a:r>
            <a:r>
              <a:rPr dirty="0" u="heavy" sz="21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맑은 고딕"/>
                <a:cs typeface="맑은 고딕"/>
                <a:hlinkClick r:id="rId2"/>
              </a:rPr>
              <a:t>www.anaconda.com/download/success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806251" y="2692228"/>
            <a:ext cx="7356475" cy="3684904"/>
            <a:chOff x="1806251" y="2692228"/>
            <a:chExt cx="7356475" cy="3684904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006" y="2696032"/>
              <a:ext cx="7352880" cy="367695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810054" y="2696032"/>
              <a:ext cx="7348855" cy="3677285"/>
            </a:xfrm>
            <a:custGeom>
              <a:avLst/>
              <a:gdLst/>
              <a:ahLst/>
              <a:cxnLst/>
              <a:rect l="l" t="t" r="r" b="b"/>
              <a:pathLst>
                <a:path w="7348855" h="3677285">
                  <a:moveTo>
                    <a:pt x="0" y="0"/>
                  </a:moveTo>
                  <a:lnTo>
                    <a:pt x="7348308" y="0"/>
                  </a:lnTo>
                  <a:lnTo>
                    <a:pt x="7348308" y="3676954"/>
                  </a:lnTo>
                  <a:lnTo>
                    <a:pt x="0" y="3676954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091564"/>
            <a:ext cx="5486400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20"/>
              <a:t>Transformer</a:t>
            </a:r>
            <a:r>
              <a:rPr dirty="0" spc="-235"/>
              <a:t> </a:t>
            </a:r>
            <a:r>
              <a:rPr dirty="0" spc="-10"/>
              <a:t>Architecture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548" y="1891792"/>
            <a:ext cx="3346364" cy="47881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9399" y="3692474"/>
            <a:ext cx="1043305" cy="667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2415" marR="5080" indent="-260350">
              <a:lnSpc>
                <a:spcPct val="100400"/>
              </a:lnSpc>
              <a:spcBef>
                <a:spcPts val="90"/>
              </a:spcBef>
            </a:pPr>
            <a:r>
              <a:rPr dirty="0" sz="2100" spc="-10" b="1">
                <a:solidFill>
                  <a:srgbClr val="FF0000"/>
                </a:solidFill>
                <a:latin typeface="맑은 고딕"/>
                <a:cs typeface="맑은 고딕"/>
              </a:rPr>
              <a:t>Encoder </a:t>
            </a:r>
            <a:r>
              <a:rPr dirty="0" sz="2100" spc="-20" b="1">
                <a:solidFill>
                  <a:srgbClr val="FF0000"/>
                </a:solidFill>
                <a:latin typeface="맑은 고딕"/>
                <a:cs typeface="맑은 고딕"/>
              </a:rPr>
              <a:t>unit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7812" y="2354846"/>
            <a:ext cx="4706524" cy="343473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923495" y="1860219"/>
            <a:ext cx="401891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Last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encoder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의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output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decoder-</a:t>
            </a:r>
            <a:r>
              <a:rPr dirty="0" sz="1550">
                <a:latin typeface="맑은 고딕"/>
                <a:cs typeface="맑은 고딕"/>
              </a:rPr>
              <a:t>stack</a:t>
            </a:r>
            <a:r>
              <a:rPr dirty="0" sz="1550" spc="45">
                <a:latin typeface="맑은 고딕"/>
                <a:cs typeface="맑은 고딕"/>
              </a:rPr>
              <a:t> </a:t>
            </a:r>
            <a:r>
              <a:rPr dirty="0" sz="1550" spc="-50">
                <a:latin typeface="맑은 고딕"/>
                <a:cs typeface="맑은 고딕"/>
              </a:rPr>
              <a:t>의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23495" y="2100884"/>
            <a:ext cx="238442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모든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decoder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로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 spc="-20">
                <a:latin typeface="맑은 고딕"/>
                <a:cs typeface="맑은 고딕"/>
              </a:rPr>
              <a:t>보내진다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352880" y="3003715"/>
            <a:ext cx="224154" cy="299085"/>
          </a:xfrm>
          <a:custGeom>
            <a:avLst/>
            <a:gdLst/>
            <a:ahLst/>
            <a:cxnLst/>
            <a:rect l="l" t="t" r="r" b="b"/>
            <a:pathLst>
              <a:path w="224154" h="299085">
                <a:moveTo>
                  <a:pt x="0" y="149263"/>
                </a:moveTo>
                <a:lnTo>
                  <a:pt x="8823" y="91243"/>
                </a:lnTo>
                <a:lnTo>
                  <a:pt x="32916" y="43789"/>
                </a:lnTo>
                <a:lnTo>
                  <a:pt x="68713" y="11756"/>
                </a:lnTo>
                <a:lnTo>
                  <a:pt x="112649" y="0"/>
                </a:lnTo>
                <a:lnTo>
                  <a:pt x="155702" y="11756"/>
                </a:lnTo>
                <a:lnTo>
                  <a:pt x="191047" y="43789"/>
                </a:lnTo>
                <a:lnTo>
                  <a:pt x="214974" y="91243"/>
                </a:lnTo>
                <a:lnTo>
                  <a:pt x="223774" y="149263"/>
                </a:lnTo>
                <a:lnTo>
                  <a:pt x="214974" y="207289"/>
                </a:lnTo>
                <a:lnTo>
                  <a:pt x="191047" y="254747"/>
                </a:lnTo>
                <a:lnTo>
                  <a:pt x="155702" y="286782"/>
                </a:lnTo>
                <a:lnTo>
                  <a:pt x="112649" y="298538"/>
                </a:lnTo>
                <a:lnTo>
                  <a:pt x="68713" y="286782"/>
                </a:lnTo>
                <a:lnTo>
                  <a:pt x="32916" y="254747"/>
                </a:lnTo>
                <a:lnTo>
                  <a:pt x="8823" y="207289"/>
                </a:lnTo>
                <a:lnTo>
                  <a:pt x="0" y="149263"/>
                </a:lnTo>
              </a:path>
            </a:pathLst>
          </a:custGeom>
          <a:ln w="2740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196027" y="4085704"/>
            <a:ext cx="45974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0">
                <a:latin typeface="맑은 고딕"/>
                <a:cs typeface="맑은 고딕"/>
              </a:rPr>
              <a:t>(6개)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187838" y="4097159"/>
            <a:ext cx="45974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0">
                <a:latin typeface="맑은 고딕"/>
                <a:cs typeface="맑은 고딕"/>
              </a:rPr>
              <a:t>(6개)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49464" y="1856752"/>
            <a:ext cx="9599930" cy="3188335"/>
          </a:xfrm>
          <a:custGeom>
            <a:avLst/>
            <a:gdLst/>
            <a:ahLst/>
            <a:cxnLst/>
            <a:rect l="l" t="t" r="r" b="b"/>
            <a:pathLst>
              <a:path w="9599930" h="3188335">
                <a:moveTo>
                  <a:pt x="907313" y="3098152"/>
                </a:moveTo>
                <a:lnTo>
                  <a:pt x="838809" y="3069209"/>
                </a:lnTo>
                <a:lnTo>
                  <a:pt x="840955" y="3100794"/>
                </a:lnTo>
                <a:lnTo>
                  <a:pt x="823582" y="3102724"/>
                </a:lnTo>
                <a:lnTo>
                  <a:pt x="780961" y="3114903"/>
                </a:lnTo>
                <a:lnTo>
                  <a:pt x="748982" y="3145371"/>
                </a:lnTo>
                <a:lnTo>
                  <a:pt x="750506" y="3143847"/>
                </a:lnTo>
                <a:lnTo>
                  <a:pt x="747458" y="3148419"/>
                </a:lnTo>
                <a:lnTo>
                  <a:pt x="744423" y="3151467"/>
                </a:lnTo>
                <a:lnTo>
                  <a:pt x="738327" y="3156039"/>
                </a:lnTo>
                <a:lnTo>
                  <a:pt x="732243" y="3159087"/>
                </a:lnTo>
                <a:lnTo>
                  <a:pt x="723112" y="3162122"/>
                </a:lnTo>
                <a:lnTo>
                  <a:pt x="724623" y="3162122"/>
                </a:lnTo>
                <a:lnTo>
                  <a:pt x="713968" y="3166694"/>
                </a:lnTo>
                <a:lnTo>
                  <a:pt x="704837" y="3169742"/>
                </a:lnTo>
                <a:lnTo>
                  <a:pt x="692658" y="3172790"/>
                </a:lnTo>
                <a:lnTo>
                  <a:pt x="682002" y="3174314"/>
                </a:lnTo>
                <a:lnTo>
                  <a:pt x="668299" y="3177362"/>
                </a:lnTo>
                <a:lnTo>
                  <a:pt x="656120" y="3178886"/>
                </a:lnTo>
                <a:lnTo>
                  <a:pt x="627202" y="3181934"/>
                </a:lnTo>
                <a:lnTo>
                  <a:pt x="628726" y="3181934"/>
                </a:lnTo>
                <a:lnTo>
                  <a:pt x="599795" y="3183458"/>
                </a:lnTo>
                <a:lnTo>
                  <a:pt x="599795" y="3188017"/>
                </a:lnTo>
                <a:lnTo>
                  <a:pt x="628726" y="3188017"/>
                </a:lnTo>
                <a:lnTo>
                  <a:pt x="656120" y="3184982"/>
                </a:lnTo>
                <a:lnTo>
                  <a:pt x="669823" y="3181934"/>
                </a:lnTo>
                <a:lnTo>
                  <a:pt x="682002" y="3180410"/>
                </a:lnTo>
                <a:lnTo>
                  <a:pt x="706361" y="3174314"/>
                </a:lnTo>
                <a:lnTo>
                  <a:pt x="717016" y="3171266"/>
                </a:lnTo>
                <a:lnTo>
                  <a:pt x="726147" y="3168218"/>
                </a:lnTo>
                <a:lnTo>
                  <a:pt x="733767" y="3163646"/>
                </a:lnTo>
                <a:lnTo>
                  <a:pt x="741375" y="3160611"/>
                </a:lnTo>
                <a:lnTo>
                  <a:pt x="747458" y="3156039"/>
                </a:lnTo>
                <a:lnTo>
                  <a:pt x="752030" y="3151467"/>
                </a:lnTo>
                <a:lnTo>
                  <a:pt x="755078" y="3146895"/>
                </a:lnTo>
                <a:lnTo>
                  <a:pt x="756094" y="3143847"/>
                </a:lnTo>
                <a:lnTo>
                  <a:pt x="756602" y="3142323"/>
                </a:lnTo>
                <a:lnTo>
                  <a:pt x="756602" y="3139275"/>
                </a:lnTo>
                <a:lnTo>
                  <a:pt x="757605" y="3137751"/>
                </a:lnTo>
                <a:lnTo>
                  <a:pt x="758621" y="3136239"/>
                </a:lnTo>
                <a:lnTo>
                  <a:pt x="759612" y="3134753"/>
                </a:lnTo>
                <a:lnTo>
                  <a:pt x="762685" y="3131667"/>
                </a:lnTo>
                <a:lnTo>
                  <a:pt x="768781" y="3128619"/>
                </a:lnTo>
                <a:lnTo>
                  <a:pt x="767257" y="3128619"/>
                </a:lnTo>
                <a:lnTo>
                  <a:pt x="812914" y="3111868"/>
                </a:lnTo>
                <a:lnTo>
                  <a:pt x="841260" y="3105378"/>
                </a:lnTo>
                <a:lnTo>
                  <a:pt x="843368" y="3136239"/>
                </a:lnTo>
                <a:lnTo>
                  <a:pt x="904748" y="3099676"/>
                </a:lnTo>
                <a:lnTo>
                  <a:pt x="907313" y="3098152"/>
                </a:lnTo>
                <a:close/>
              </a:path>
              <a:path w="9599930" h="3188335">
                <a:moveTo>
                  <a:pt x="9599841" y="2149208"/>
                </a:moveTo>
                <a:lnTo>
                  <a:pt x="9569628" y="2151329"/>
                </a:lnTo>
                <a:lnTo>
                  <a:pt x="9569399" y="2149208"/>
                </a:lnTo>
                <a:lnTo>
                  <a:pt x="9564827" y="2114181"/>
                </a:lnTo>
                <a:lnTo>
                  <a:pt x="9548076" y="2045639"/>
                </a:lnTo>
                <a:lnTo>
                  <a:pt x="9523717" y="1975573"/>
                </a:lnTo>
                <a:lnTo>
                  <a:pt x="9491751" y="1907032"/>
                </a:lnTo>
                <a:lnTo>
                  <a:pt x="9473489" y="1873516"/>
                </a:lnTo>
                <a:lnTo>
                  <a:pt x="9453702" y="1840001"/>
                </a:lnTo>
                <a:lnTo>
                  <a:pt x="9430855" y="1806498"/>
                </a:lnTo>
                <a:lnTo>
                  <a:pt x="9382150" y="1739480"/>
                </a:lnTo>
                <a:lnTo>
                  <a:pt x="9325826" y="1673974"/>
                </a:lnTo>
                <a:lnTo>
                  <a:pt x="9295371" y="1641995"/>
                </a:lnTo>
                <a:lnTo>
                  <a:pt x="9263405" y="1610004"/>
                </a:lnTo>
                <a:lnTo>
                  <a:pt x="9194902" y="1546034"/>
                </a:lnTo>
                <a:lnTo>
                  <a:pt x="9120302" y="1485099"/>
                </a:lnTo>
                <a:lnTo>
                  <a:pt x="9041143" y="1424178"/>
                </a:lnTo>
                <a:lnTo>
                  <a:pt x="8955888" y="1366304"/>
                </a:lnTo>
                <a:lnTo>
                  <a:pt x="8866073" y="1308417"/>
                </a:lnTo>
                <a:lnTo>
                  <a:pt x="8770163" y="1253578"/>
                </a:lnTo>
                <a:lnTo>
                  <a:pt x="8671217" y="1200277"/>
                </a:lnTo>
                <a:lnTo>
                  <a:pt x="8567699" y="1150010"/>
                </a:lnTo>
                <a:lnTo>
                  <a:pt x="8461134" y="1101267"/>
                </a:lnTo>
                <a:lnTo>
                  <a:pt x="8350009" y="1055573"/>
                </a:lnTo>
                <a:lnTo>
                  <a:pt x="8235823" y="1011402"/>
                </a:lnTo>
                <a:lnTo>
                  <a:pt x="8117091" y="970267"/>
                </a:lnTo>
                <a:lnTo>
                  <a:pt x="7996822" y="932192"/>
                </a:lnTo>
                <a:lnTo>
                  <a:pt x="7873517" y="897153"/>
                </a:lnTo>
                <a:lnTo>
                  <a:pt x="7748676" y="865174"/>
                </a:lnTo>
                <a:lnTo>
                  <a:pt x="7620800" y="837755"/>
                </a:lnTo>
                <a:lnTo>
                  <a:pt x="7491412" y="811860"/>
                </a:lnTo>
                <a:lnTo>
                  <a:pt x="7358964" y="790536"/>
                </a:lnTo>
                <a:lnTo>
                  <a:pt x="7226516" y="772261"/>
                </a:lnTo>
                <a:lnTo>
                  <a:pt x="7094080" y="757021"/>
                </a:lnTo>
                <a:lnTo>
                  <a:pt x="6958584" y="747890"/>
                </a:lnTo>
                <a:lnTo>
                  <a:pt x="6904990" y="744842"/>
                </a:lnTo>
                <a:lnTo>
                  <a:pt x="6824624" y="740270"/>
                </a:lnTo>
                <a:lnTo>
                  <a:pt x="6689141" y="738746"/>
                </a:lnTo>
                <a:lnTo>
                  <a:pt x="6151753" y="743318"/>
                </a:lnTo>
                <a:lnTo>
                  <a:pt x="5631116" y="755497"/>
                </a:lnTo>
                <a:lnTo>
                  <a:pt x="5382971" y="764641"/>
                </a:lnTo>
                <a:lnTo>
                  <a:pt x="5261191" y="770737"/>
                </a:lnTo>
                <a:lnTo>
                  <a:pt x="5143970" y="775309"/>
                </a:lnTo>
                <a:lnTo>
                  <a:pt x="4918659" y="787488"/>
                </a:lnTo>
                <a:lnTo>
                  <a:pt x="4810569" y="795108"/>
                </a:lnTo>
                <a:lnTo>
                  <a:pt x="4707052" y="801192"/>
                </a:lnTo>
                <a:lnTo>
                  <a:pt x="4338650" y="831659"/>
                </a:lnTo>
                <a:lnTo>
                  <a:pt x="4259491" y="840803"/>
                </a:lnTo>
                <a:lnTo>
                  <a:pt x="4184891" y="848410"/>
                </a:lnTo>
                <a:lnTo>
                  <a:pt x="4116387" y="857554"/>
                </a:lnTo>
                <a:lnTo>
                  <a:pt x="4084421" y="860602"/>
                </a:lnTo>
                <a:lnTo>
                  <a:pt x="4053979" y="865174"/>
                </a:lnTo>
                <a:lnTo>
                  <a:pt x="4034675" y="868400"/>
                </a:lnTo>
                <a:lnTo>
                  <a:pt x="4020489" y="851458"/>
                </a:lnTo>
                <a:lnTo>
                  <a:pt x="3944366" y="769213"/>
                </a:lnTo>
                <a:lnTo>
                  <a:pt x="3865207" y="690003"/>
                </a:lnTo>
                <a:lnTo>
                  <a:pt x="3782999" y="613841"/>
                </a:lnTo>
                <a:lnTo>
                  <a:pt x="3697744" y="540727"/>
                </a:lnTo>
                <a:lnTo>
                  <a:pt x="3609454" y="472186"/>
                </a:lnTo>
                <a:lnTo>
                  <a:pt x="3519640" y="406692"/>
                </a:lnTo>
                <a:lnTo>
                  <a:pt x="3432327" y="350342"/>
                </a:lnTo>
                <a:lnTo>
                  <a:pt x="3425253" y="345770"/>
                </a:lnTo>
                <a:lnTo>
                  <a:pt x="3329343" y="289407"/>
                </a:lnTo>
                <a:lnTo>
                  <a:pt x="3231908" y="237617"/>
                </a:lnTo>
                <a:lnTo>
                  <a:pt x="3131439" y="190398"/>
                </a:lnTo>
                <a:lnTo>
                  <a:pt x="3030969" y="146227"/>
                </a:lnTo>
                <a:lnTo>
                  <a:pt x="2927451" y="109677"/>
                </a:lnTo>
                <a:lnTo>
                  <a:pt x="2823934" y="76161"/>
                </a:lnTo>
                <a:lnTo>
                  <a:pt x="2718892" y="50266"/>
                </a:lnTo>
                <a:lnTo>
                  <a:pt x="2612326" y="28943"/>
                </a:lnTo>
                <a:lnTo>
                  <a:pt x="2505760" y="12192"/>
                </a:lnTo>
                <a:lnTo>
                  <a:pt x="2434209" y="6096"/>
                </a:lnTo>
                <a:lnTo>
                  <a:pt x="2291105" y="0"/>
                </a:lnTo>
                <a:lnTo>
                  <a:pt x="2183028" y="3048"/>
                </a:lnTo>
                <a:lnTo>
                  <a:pt x="2076462" y="10668"/>
                </a:lnTo>
                <a:lnTo>
                  <a:pt x="1969897" y="22847"/>
                </a:lnTo>
                <a:lnTo>
                  <a:pt x="1863331" y="41135"/>
                </a:lnTo>
                <a:lnTo>
                  <a:pt x="1758289" y="62458"/>
                </a:lnTo>
                <a:lnTo>
                  <a:pt x="1653247" y="89877"/>
                </a:lnTo>
                <a:lnTo>
                  <a:pt x="1551254" y="120332"/>
                </a:lnTo>
                <a:lnTo>
                  <a:pt x="1449260" y="155371"/>
                </a:lnTo>
                <a:lnTo>
                  <a:pt x="1350314" y="194970"/>
                </a:lnTo>
                <a:lnTo>
                  <a:pt x="1251356" y="237617"/>
                </a:lnTo>
                <a:lnTo>
                  <a:pt x="1155446" y="284835"/>
                </a:lnTo>
                <a:lnTo>
                  <a:pt x="1062583" y="335102"/>
                </a:lnTo>
                <a:lnTo>
                  <a:pt x="971245" y="388416"/>
                </a:lnTo>
                <a:lnTo>
                  <a:pt x="882954" y="444779"/>
                </a:lnTo>
                <a:lnTo>
                  <a:pt x="797699" y="504177"/>
                </a:lnTo>
                <a:lnTo>
                  <a:pt x="715492" y="566623"/>
                </a:lnTo>
                <a:lnTo>
                  <a:pt x="636333" y="632129"/>
                </a:lnTo>
                <a:lnTo>
                  <a:pt x="561733" y="699147"/>
                </a:lnTo>
                <a:lnTo>
                  <a:pt x="490194" y="769213"/>
                </a:lnTo>
                <a:lnTo>
                  <a:pt x="423202" y="840803"/>
                </a:lnTo>
                <a:lnTo>
                  <a:pt x="359270" y="915441"/>
                </a:lnTo>
                <a:lnTo>
                  <a:pt x="299897" y="991590"/>
                </a:lnTo>
                <a:lnTo>
                  <a:pt x="246621" y="1067752"/>
                </a:lnTo>
                <a:lnTo>
                  <a:pt x="196380" y="1146962"/>
                </a:lnTo>
                <a:lnTo>
                  <a:pt x="152234" y="1227683"/>
                </a:lnTo>
                <a:lnTo>
                  <a:pt x="112649" y="1309941"/>
                </a:lnTo>
                <a:lnTo>
                  <a:pt x="79159" y="1392186"/>
                </a:lnTo>
                <a:lnTo>
                  <a:pt x="51752" y="1475968"/>
                </a:lnTo>
                <a:lnTo>
                  <a:pt x="28917" y="1559737"/>
                </a:lnTo>
                <a:lnTo>
                  <a:pt x="19786" y="1600873"/>
                </a:lnTo>
                <a:lnTo>
                  <a:pt x="12179" y="1643519"/>
                </a:lnTo>
                <a:lnTo>
                  <a:pt x="3048" y="1728812"/>
                </a:lnTo>
                <a:lnTo>
                  <a:pt x="0" y="1771459"/>
                </a:lnTo>
                <a:lnTo>
                  <a:pt x="0" y="1814118"/>
                </a:lnTo>
                <a:lnTo>
                  <a:pt x="4559" y="1814118"/>
                </a:lnTo>
                <a:lnTo>
                  <a:pt x="6083" y="1771459"/>
                </a:lnTo>
                <a:lnTo>
                  <a:pt x="12179" y="1686166"/>
                </a:lnTo>
                <a:lnTo>
                  <a:pt x="18262" y="1645043"/>
                </a:lnTo>
                <a:lnTo>
                  <a:pt x="25882" y="1602397"/>
                </a:lnTo>
                <a:lnTo>
                  <a:pt x="35013" y="1559737"/>
                </a:lnTo>
                <a:lnTo>
                  <a:pt x="35013" y="1561261"/>
                </a:lnTo>
                <a:lnTo>
                  <a:pt x="35382" y="1559737"/>
                </a:lnTo>
                <a:lnTo>
                  <a:pt x="56324" y="1475968"/>
                </a:lnTo>
                <a:lnTo>
                  <a:pt x="56324" y="1477492"/>
                </a:lnTo>
                <a:lnTo>
                  <a:pt x="56845" y="1475968"/>
                </a:lnTo>
                <a:lnTo>
                  <a:pt x="85242" y="1393710"/>
                </a:lnTo>
                <a:lnTo>
                  <a:pt x="83731" y="1393710"/>
                </a:lnTo>
                <a:lnTo>
                  <a:pt x="118745" y="1311465"/>
                </a:lnTo>
                <a:lnTo>
                  <a:pt x="156794" y="1230731"/>
                </a:lnTo>
                <a:lnTo>
                  <a:pt x="200952" y="1150010"/>
                </a:lnTo>
                <a:lnTo>
                  <a:pt x="251180" y="1070800"/>
                </a:lnTo>
                <a:lnTo>
                  <a:pt x="304469" y="994638"/>
                </a:lnTo>
                <a:lnTo>
                  <a:pt x="363829" y="918476"/>
                </a:lnTo>
                <a:lnTo>
                  <a:pt x="426250" y="845375"/>
                </a:lnTo>
                <a:lnTo>
                  <a:pt x="494753" y="772261"/>
                </a:lnTo>
                <a:lnTo>
                  <a:pt x="564781" y="703719"/>
                </a:lnTo>
                <a:lnTo>
                  <a:pt x="640905" y="635165"/>
                </a:lnTo>
                <a:lnTo>
                  <a:pt x="720064" y="571195"/>
                </a:lnTo>
                <a:lnTo>
                  <a:pt x="718540" y="571195"/>
                </a:lnTo>
                <a:lnTo>
                  <a:pt x="800735" y="508749"/>
                </a:lnTo>
                <a:lnTo>
                  <a:pt x="886002" y="449338"/>
                </a:lnTo>
                <a:lnTo>
                  <a:pt x="974293" y="392988"/>
                </a:lnTo>
                <a:lnTo>
                  <a:pt x="1065631" y="339674"/>
                </a:lnTo>
                <a:lnTo>
                  <a:pt x="1158494" y="289407"/>
                </a:lnTo>
                <a:lnTo>
                  <a:pt x="1254404" y="242189"/>
                </a:lnTo>
                <a:lnTo>
                  <a:pt x="1254404" y="243713"/>
                </a:lnTo>
                <a:lnTo>
                  <a:pt x="1257757" y="242189"/>
                </a:lnTo>
                <a:lnTo>
                  <a:pt x="1351826" y="199542"/>
                </a:lnTo>
                <a:lnTo>
                  <a:pt x="1452308" y="161467"/>
                </a:lnTo>
                <a:lnTo>
                  <a:pt x="1450784" y="161467"/>
                </a:lnTo>
                <a:lnTo>
                  <a:pt x="1552778" y="126428"/>
                </a:lnTo>
                <a:lnTo>
                  <a:pt x="1654771" y="94437"/>
                </a:lnTo>
                <a:lnTo>
                  <a:pt x="1759813" y="68541"/>
                </a:lnTo>
                <a:lnTo>
                  <a:pt x="1864855" y="45694"/>
                </a:lnTo>
                <a:lnTo>
                  <a:pt x="1969897" y="28943"/>
                </a:lnTo>
                <a:lnTo>
                  <a:pt x="2076462" y="15240"/>
                </a:lnTo>
                <a:lnTo>
                  <a:pt x="2183028" y="7620"/>
                </a:lnTo>
                <a:lnTo>
                  <a:pt x="2291105" y="6096"/>
                </a:lnTo>
                <a:lnTo>
                  <a:pt x="2344394" y="6096"/>
                </a:lnTo>
                <a:lnTo>
                  <a:pt x="2450947" y="12192"/>
                </a:lnTo>
                <a:lnTo>
                  <a:pt x="2504236" y="18288"/>
                </a:lnTo>
                <a:lnTo>
                  <a:pt x="2610802" y="33515"/>
                </a:lnTo>
                <a:lnTo>
                  <a:pt x="2717368" y="54838"/>
                </a:lnTo>
                <a:lnTo>
                  <a:pt x="2822410" y="82257"/>
                </a:lnTo>
                <a:lnTo>
                  <a:pt x="2925927" y="114249"/>
                </a:lnTo>
                <a:lnTo>
                  <a:pt x="3029445" y="152323"/>
                </a:lnTo>
                <a:lnTo>
                  <a:pt x="3027921" y="152323"/>
                </a:lnTo>
                <a:lnTo>
                  <a:pt x="3129915" y="194970"/>
                </a:lnTo>
                <a:lnTo>
                  <a:pt x="3228873" y="242189"/>
                </a:lnTo>
                <a:lnTo>
                  <a:pt x="3327819" y="293979"/>
                </a:lnTo>
                <a:lnTo>
                  <a:pt x="3422205" y="351853"/>
                </a:lnTo>
                <a:lnTo>
                  <a:pt x="3422205" y="350342"/>
                </a:lnTo>
                <a:lnTo>
                  <a:pt x="3516592" y="411264"/>
                </a:lnTo>
                <a:lnTo>
                  <a:pt x="3606406" y="476758"/>
                </a:lnTo>
                <a:lnTo>
                  <a:pt x="3694709" y="545299"/>
                </a:lnTo>
                <a:lnTo>
                  <a:pt x="3779951" y="618413"/>
                </a:lnTo>
                <a:lnTo>
                  <a:pt x="3862159" y="693051"/>
                </a:lnTo>
                <a:lnTo>
                  <a:pt x="3941318" y="772261"/>
                </a:lnTo>
                <a:lnTo>
                  <a:pt x="4015917" y="854506"/>
                </a:lnTo>
                <a:lnTo>
                  <a:pt x="4028427" y="869442"/>
                </a:lnTo>
                <a:lnTo>
                  <a:pt x="3999166" y="874306"/>
                </a:lnTo>
                <a:lnTo>
                  <a:pt x="3973296" y="878878"/>
                </a:lnTo>
                <a:lnTo>
                  <a:pt x="3906304" y="892594"/>
                </a:lnTo>
                <a:lnTo>
                  <a:pt x="3856075" y="906297"/>
                </a:lnTo>
                <a:lnTo>
                  <a:pt x="3822585" y="921524"/>
                </a:lnTo>
                <a:lnTo>
                  <a:pt x="3814965" y="926096"/>
                </a:lnTo>
                <a:lnTo>
                  <a:pt x="3808882" y="930668"/>
                </a:lnTo>
                <a:lnTo>
                  <a:pt x="3805834" y="936764"/>
                </a:lnTo>
                <a:lnTo>
                  <a:pt x="3804310" y="941336"/>
                </a:lnTo>
                <a:lnTo>
                  <a:pt x="3810406" y="942848"/>
                </a:lnTo>
                <a:lnTo>
                  <a:pt x="3811917" y="938288"/>
                </a:lnTo>
                <a:lnTo>
                  <a:pt x="3810406" y="938288"/>
                </a:lnTo>
                <a:lnTo>
                  <a:pt x="3813441" y="933716"/>
                </a:lnTo>
                <a:lnTo>
                  <a:pt x="3813441" y="935240"/>
                </a:lnTo>
                <a:lnTo>
                  <a:pt x="3814965" y="933716"/>
                </a:lnTo>
                <a:lnTo>
                  <a:pt x="3818013" y="930668"/>
                </a:lnTo>
                <a:lnTo>
                  <a:pt x="3857599" y="912393"/>
                </a:lnTo>
                <a:lnTo>
                  <a:pt x="3907828" y="898677"/>
                </a:lnTo>
                <a:lnTo>
                  <a:pt x="3950462" y="889546"/>
                </a:lnTo>
                <a:lnTo>
                  <a:pt x="3999166" y="880402"/>
                </a:lnTo>
                <a:lnTo>
                  <a:pt x="4033024" y="874915"/>
                </a:lnTo>
                <a:lnTo>
                  <a:pt x="4087469" y="939812"/>
                </a:lnTo>
                <a:lnTo>
                  <a:pt x="4154449" y="1026629"/>
                </a:lnTo>
                <a:lnTo>
                  <a:pt x="4218381" y="1116495"/>
                </a:lnTo>
                <a:lnTo>
                  <a:pt x="4276242" y="1209408"/>
                </a:lnTo>
                <a:lnTo>
                  <a:pt x="4331043" y="1302321"/>
                </a:lnTo>
                <a:lnTo>
                  <a:pt x="4379760" y="1398282"/>
                </a:lnTo>
                <a:lnTo>
                  <a:pt x="4423905" y="1495767"/>
                </a:lnTo>
                <a:lnTo>
                  <a:pt x="4463478" y="1594777"/>
                </a:lnTo>
                <a:lnTo>
                  <a:pt x="4496968" y="1695310"/>
                </a:lnTo>
                <a:lnTo>
                  <a:pt x="4524375" y="1797354"/>
                </a:lnTo>
                <a:lnTo>
                  <a:pt x="4524375" y="1795830"/>
                </a:lnTo>
                <a:lnTo>
                  <a:pt x="4547209" y="1897888"/>
                </a:lnTo>
                <a:lnTo>
                  <a:pt x="4556341" y="1949678"/>
                </a:lnTo>
                <a:lnTo>
                  <a:pt x="4563961" y="2001469"/>
                </a:lnTo>
                <a:lnTo>
                  <a:pt x="4568520" y="2051723"/>
                </a:lnTo>
                <a:lnTo>
                  <a:pt x="4573092" y="2103513"/>
                </a:lnTo>
                <a:lnTo>
                  <a:pt x="4574260" y="2140928"/>
                </a:lnTo>
                <a:lnTo>
                  <a:pt x="4544161" y="2141601"/>
                </a:lnTo>
                <a:lnTo>
                  <a:pt x="4579175" y="2207095"/>
                </a:lnTo>
                <a:lnTo>
                  <a:pt x="4605337" y="2152256"/>
                </a:lnTo>
                <a:lnTo>
                  <a:pt x="4611154" y="2140077"/>
                </a:lnTo>
                <a:lnTo>
                  <a:pt x="4580369" y="2140788"/>
                </a:lnTo>
                <a:lnTo>
                  <a:pt x="4574616" y="2051723"/>
                </a:lnTo>
                <a:lnTo>
                  <a:pt x="4568520" y="1999945"/>
                </a:lnTo>
                <a:lnTo>
                  <a:pt x="4560913" y="1948154"/>
                </a:lnTo>
                <a:lnTo>
                  <a:pt x="4553305" y="1897888"/>
                </a:lnTo>
                <a:lnTo>
                  <a:pt x="4530471" y="1795830"/>
                </a:lnTo>
                <a:lnTo>
                  <a:pt x="4503064" y="1693786"/>
                </a:lnTo>
                <a:lnTo>
                  <a:pt x="4468050" y="1593253"/>
                </a:lnTo>
                <a:lnTo>
                  <a:pt x="4429988" y="1494243"/>
                </a:lnTo>
                <a:lnTo>
                  <a:pt x="4384319" y="1396758"/>
                </a:lnTo>
                <a:lnTo>
                  <a:pt x="4335602" y="1300797"/>
                </a:lnTo>
                <a:lnTo>
                  <a:pt x="4280801" y="1206360"/>
                </a:lnTo>
                <a:lnTo>
                  <a:pt x="4222953" y="1113447"/>
                </a:lnTo>
                <a:lnTo>
                  <a:pt x="4159021" y="1023581"/>
                </a:lnTo>
                <a:lnTo>
                  <a:pt x="4092029" y="936764"/>
                </a:lnTo>
                <a:lnTo>
                  <a:pt x="4039285" y="873887"/>
                </a:lnTo>
                <a:lnTo>
                  <a:pt x="4055491" y="871258"/>
                </a:lnTo>
                <a:lnTo>
                  <a:pt x="4117911" y="862126"/>
                </a:lnTo>
                <a:lnTo>
                  <a:pt x="4186415" y="854506"/>
                </a:lnTo>
                <a:lnTo>
                  <a:pt x="4259491" y="845375"/>
                </a:lnTo>
                <a:lnTo>
                  <a:pt x="4513719" y="821004"/>
                </a:lnTo>
                <a:lnTo>
                  <a:pt x="4609630" y="814908"/>
                </a:lnTo>
                <a:lnTo>
                  <a:pt x="4812093" y="799680"/>
                </a:lnTo>
                <a:lnTo>
                  <a:pt x="5261191" y="775309"/>
                </a:lnTo>
                <a:lnTo>
                  <a:pt x="5758993" y="757021"/>
                </a:lnTo>
                <a:lnTo>
                  <a:pt x="6019304" y="750938"/>
                </a:lnTo>
                <a:lnTo>
                  <a:pt x="6419685" y="744842"/>
                </a:lnTo>
                <a:lnTo>
                  <a:pt x="6689141" y="744842"/>
                </a:lnTo>
                <a:lnTo>
                  <a:pt x="6824624" y="746366"/>
                </a:lnTo>
                <a:lnTo>
                  <a:pt x="6958584" y="752462"/>
                </a:lnTo>
                <a:lnTo>
                  <a:pt x="7092556" y="763117"/>
                </a:lnTo>
                <a:lnTo>
                  <a:pt x="7226516" y="776820"/>
                </a:lnTo>
                <a:lnTo>
                  <a:pt x="7358964" y="795108"/>
                </a:lnTo>
                <a:lnTo>
                  <a:pt x="7489888" y="817956"/>
                </a:lnTo>
                <a:lnTo>
                  <a:pt x="7619289" y="842327"/>
                </a:lnTo>
                <a:lnTo>
                  <a:pt x="7747165" y="871258"/>
                </a:lnTo>
                <a:lnTo>
                  <a:pt x="7871993" y="903249"/>
                </a:lnTo>
                <a:lnTo>
                  <a:pt x="7995298" y="938288"/>
                </a:lnTo>
                <a:lnTo>
                  <a:pt x="8115567" y="976363"/>
                </a:lnTo>
                <a:lnTo>
                  <a:pt x="8232788" y="1017485"/>
                </a:lnTo>
                <a:lnTo>
                  <a:pt x="8346961" y="1060132"/>
                </a:lnTo>
                <a:lnTo>
                  <a:pt x="8458086" y="1105839"/>
                </a:lnTo>
                <a:lnTo>
                  <a:pt x="8566175" y="1154569"/>
                </a:lnTo>
                <a:lnTo>
                  <a:pt x="8669693" y="1206360"/>
                </a:lnTo>
                <a:lnTo>
                  <a:pt x="8768651" y="1258150"/>
                </a:lnTo>
                <a:lnTo>
                  <a:pt x="8863025" y="1312989"/>
                </a:lnTo>
                <a:lnTo>
                  <a:pt x="8952852" y="1370863"/>
                </a:lnTo>
                <a:lnTo>
                  <a:pt x="9038095" y="1428750"/>
                </a:lnTo>
                <a:lnTo>
                  <a:pt x="9117254" y="1489671"/>
                </a:lnTo>
                <a:lnTo>
                  <a:pt x="9190330" y="1550606"/>
                </a:lnTo>
                <a:lnTo>
                  <a:pt x="9258833" y="1614576"/>
                </a:lnTo>
                <a:lnTo>
                  <a:pt x="9290812" y="1646567"/>
                </a:lnTo>
                <a:lnTo>
                  <a:pt x="9321254" y="1678546"/>
                </a:lnTo>
                <a:lnTo>
                  <a:pt x="9350172" y="1710537"/>
                </a:lnTo>
                <a:lnTo>
                  <a:pt x="9377578" y="1744052"/>
                </a:lnTo>
                <a:lnTo>
                  <a:pt x="9401937" y="1776031"/>
                </a:lnTo>
                <a:lnTo>
                  <a:pt x="9426296" y="1809546"/>
                </a:lnTo>
                <a:lnTo>
                  <a:pt x="9468917" y="1876564"/>
                </a:lnTo>
                <a:lnTo>
                  <a:pt x="9487192" y="1910067"/>
                </a:lnTo>
                <a:lnTo>
                  <a:pt x="9519158" y="1978621"/>
                </a:lnTo>
                <a:lnTo>
                  <a:pt x="9541993" y="2047163"/>
                </a:lnTo>
                <a:lnTo>
                  <a:pt x="9558744" y="2115705"/>
                </a:lnTo>
                <a:lnTo>
                  <a:pt x="9563583" y="2151748"/>
                </a:lnTo>
                <a:lnTo>
                  <a:pt x="9534385" y="2153780"/>
                </a:lnTo>
                <a:lnTo>
                  <a:pt x="9570910" y="2217750"/>
                </a:lnTo>
                <a:lnTo>
                  <a:pt x="9594050" y="2162924"/>
                </a:lnTo>
                <a:lnTo>
                  <a:pt x="9599841" y="2149208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44145" y="4800676"/>
            <a:ext cx="11791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5445" marR="5080" indent="-37338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0000"/>
                </a:solidFill>
                <a:latin typeface="맑은 고딕"/>
                <a:cs typeface="맑은 고딕"/>
              </a:rPr>
              <a:t>Self-</a:t>
            </a:r>
            <a:r>
              <a:rPr dirty="0" sz="1400" spc="-10" b="1">
                <a:solidFill>
                  <a:srgbClr val="FF0000"/>
                </a:solidFill>
                <a:latin typeface="맑은 고딕"/>
                <a:cs typeface="맑은 고딕"/>
              </a:rPr>
              <a:t>attention layer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146080" y="4697831"/>
            <a:ext cx="11791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5445" marR="5080" indent="-37338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0000"/>
                </a:solidFill>
                <a:latin typeface="맑은 고딕"/>
                <a:cs typeface="맑은 고딕"/>
              </a:rPr>
              <a:t>Self-</a:t>
            </a:r>
            <a:r>
              <a:rPr dirty="0" sz="1400" spc="-10" b="1">
                <a:solidFill>
                  <a:srgbClr val="FF0000"/>
                </a:solidFill>
                <a:latin typeface="맑은 고딕"/>
                <a:cs typeface="맑은 고딕"/>
              </a:rPr>
              <a:t>attention layer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114241" y="2820682"/>
            <a:ext cx="1083310" cy="1556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2735" marR="5080" indent="-280670">
              <a:lnSpc>
                <a:spcPct val="100400"/>
              </a:lnSpc>
              <a:spcBef>
                <a:spcPts val="90"/>
              </a:spcBef>
            </a:pPr>
            <a:r>
              <a:rPr dirty="0" sz="2100" spc="-10" b="1">
                <a:solidFill>
                  <a:srgbClr val="FF0000"/>
                </a:solidFill>
                <a:latin typeface="맑은 고딕"/>
                <a:cs typeface="맑은 고딕"/>
              </a:rPr>
              <a:t>Decoder </a:t>
            </a:r>
            <a:r>
              <a:rPr dirty="0" sz="2100" spc="-20" b="1">
                <a:solidFill>
                  <a:srgbClr val="FF0000"/>
                </a:solidFill>
                <a:latin typeface="맑은 고딕"/>
                <a:cs typeface="맑은 고딕"/>
              </a:rPr>
              <a:t>unit</a:t>
            </a:r>
            <a:endParaRPr sz="2100">
              <a:latin typeface="맑은 고딕"/>
              <a:cs typeface="맑은 고딕"/>
            </a:endParaRPr>
          </a:p>
          <a:p>
            <a:pPr algn="just" marL="113030" marR="187325" indent="16510">
              <a:lnSpc>
                <a:spcPct val="100000"/>
              </a:lnSpc>
              <a:spcBef>
                <a:spcPts val="1960"/>
              </a:spcBef>
            </a:pPr>
            <a:r>
              <a:rPr dirty="0" sz="1400" spc="-10" b="1">
                <a:solidFill>
                  <a:srgbClr val="FF0000"/>
                </a:solidFill>
                <a:latin typeface="맑은 고딕"/>
                <a:cs typeface="맑은 고딕"/>
              </a:rPr>
              <a:t>Encoder- Decoder attention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805834" y="3913047"/>
            <a:ext cx="339725" cy="988694"/>
          </a:xfrm>
          <a:custGeom>
            <a:avLst/>
            <a:gdLst/>
            <a:ahLst/>
            <a:cxnLst/>
            <a:rect l="l" t="t" r="r" b="b"/>
            <a:pathLst>
              <a:path w="339725" h="988695">
                <a:moveTo>
                  <a:pt x="339483" y="955040"/>
                </a:moveTo>
                <a:lnTo>
                  <a:pt x="333387" y="951992"/>
                </a:lnTo>
                <a:lnTo>
                  <a:pt x="272503" y="921524"/>
                </a:lnTo>
                <a:lnTo>
                  <a:pt x="271805" y="951992"/>
                </a:lnTo>
                <a:lnTo>
                  <a:pt x="234442" y="951992"/>
                </a:lnTo>
                <a:lnTo>
                  <a:pt x="222262" y="950468"/>
                </a:lnTo>
                <a:lnTo>
                  <a:pt x="200952" y="950468"/>
                </a:lnTo>
                <a:lnTo>
                  <a:pt x="191820" y="948944"/>
                </a:lnTo>
                <a:lnTo>
                  <a:pt x="178117" y="948944"/>
                </a:lnTo>
                <a:lnTo>
                  <a:pt x="173545" y="947420"/>
                </a:lnTo>
                <a:lnTo>
                  <a:pt x="168986" y="947420"/>
                </a:lnTo>
                <a:lnTo>
                  <a:pt x="165938" y="945896"/>
                </a:lnTo>
                <a:lnTo>
                  <a:pt x="161366" y="945896"/>
                </a:lnTo>
                <a:lnTo>
                  <a:pt x="155282" y="944372"/>
                </a:lnTo>
                <a:lnTo>
                  <a:pt x="127876" y="944372"/>
                </a:lnTo>
                <a:lnTo>
                  <a:pt x="115697" y="942848"/>
                </a:lnTo>
                <a:lnTo>
                  <a:pt x="76123" y="942848"/>
                </a:lnTo>
                <a:lnTo>
                  <a:pt x="62420" y="941324"/>
                </a:lnTo>
                <a:lnTo>
                  <a:pt x="0" y="941324"/>
                </a:lnTo>
                <a:lnTo>
                  <a:pt x="0" y="947420"/>
                </a:lnTo>
                <a:lnTo>
                  <a:pt x="89814" y="947420"/>
                </a:lnTo>
                <a:lnTo>
                  <a:pt x="103517" y="948944"/>
                </a:lnTo>
                <a:lnTo>
                  <a:pt x="137007" y="948944"/>
                </a:lnTo>
                <a:lnTo>
                  <a:pt x="146151" y="950468"/>
                </a:lnTo>
                <a:lnTo>
                  <a:pt x="159842" y="950468"/>
                </a:lnTo>
                <a:lnTo>
                  <a:pt x="164414" y="951992"/>
                </a:lnTo>
                <a:lnTo>
                  <a:pt x="167462" y="951992"/>
                </a:lnTo>
                <a:lnTo>
                  <a:pt x="168986" y="953516"/>
                </a:lnTo>
                <a:lnTo>
                  <a:pt x="176593" y="953516"/>
                </a:lnTo>
                <a:lnTo>
                  <a:pt x="184200" y="955040"/>
                </a:lnTo>
                <a:lnTo>
                  <a:pt x="200952" y="955040"/>
                </a:lnTo>
                <a:lnTo>
                  <a:pt x="210083" y="956564"/>
                </a:lnTo>
                <a:lnTo>
                  <a:pt x="248145" y="956564"/>
                </a:lnTo>
                <a:lnTo>
                  <a:pt x="261848" y="958088"/>
                </a:lnTo>
                <a:lnTo>
                  <a:pt x="271665" y="958088"/>
                </a:lnTo>
                <a:lnTo>
                  <a:pt x="270979" y="988542"/>
                </a:lnTo>
                <a:lnTo>
                  <a:pt x="333248" y="958088"/>
                </a:lnTo>
                <a:lnTo>
                  <a:pt x="339483" y="955040"/>
                </a:lnTo>
                <a:close/>
              </a:path>
              <a:path w="339725" h="988695">
                <a:moveTo>
                  <a:pt x="339483" y="138607"/>
                </a:moveTo>
                <a:lnTo>
                  <a:pt x="334581" y="135572"/>
                </a:lnTo>
                <a:lnTo>
                  <a:pt x="275539" y="99009"/>
                </a:lnTo>
                <a:lnTo>
                  <a:pt x="272834" y="128003"/>
                </a:lnTo>
                <a:lnTo>
                  <a:pt x="211607" y="109677"/>
                </a:lnTo>
                <a:lnTo>
                  <a:pt x="181165" y="88353"/>
                </a:lnTo>
                <a:lnTo>
                  <a:pt x="179641" y="86829"/>
                </a:lnTo>
                <a:lnTo>
                  <a:pt x="179641" y="88353"/>
                </a:lnTo>
                <a:lnTo>
                  <a:pt x="175069" y="82257"/>
                </a:lnTo>
                <a:lnTo>
                  <a:pt x="172021" y="76161"/>
                </a:lnTo>
                <a:lnTo>
                  <a:pt x="173545" y="76161"/>
                </a:lnTo>
                <a:lnTo>
                  <a:pt x="170510" y="63982"/>
                </a:lnTo>
                <a:lnTo>
                  <a:pt x="167462" y="56362"/>
                </a:lnTo>
                <a:lnTo>
                  <a:pt x="162890" y="50266"/>
                </a:lnTo>
                <a:lnTo>
                  <a:pt x="159842" y="47218"/>
                </a:lnTo>
                <a:lnTo>
                  <a:pt x="156806" y="44170"/>
                </a:lnTo>
                <a:lnTo>
                  <a:pt x="149186" y="38087"/>
                </a:lnTo>
                <a:lnTo>
                  <a:pt x="138531" y="31991"/>
                </a:lnTo>
                <a:lnTo>
                  <a:pt x="129400" y="25895"/>
                </a:lnTo>
                <a:lnTo>
                  <a:pt x="91338" y="12192"/>
                </a:lnTo>
                <a:lnTo>
                  <a:pt x="47193" y="3048"/>
                </a:lnTo>
                <a:lnTo>
                  <a:pt x="15227" y="0"/>
                </a:lnTo>
                <a:lnTo>
                  <a:pt x="0" y="0"/>
                </a:lnTo>
                <a:lnTo>
                  <a:pt x="0" y="6096"/>
                </a:lnTo>
                <a:lnTo>
                  <a:pt x="15227" y="6096"/>
                </a:lnTo>
                <a:lnTo>
                  <a:pt x="47193" y="9144"/>
                </a:lnTo>
                <a:lnTo>
                  <a:pt x="45669" y="9144"/>
                </a:lnTo>
                <a:lnTo>
                  <a:pt x="76123" y="15240"/>
                </a:lnTo>
                <a:lnTo>
                  <a:pt x="89814" y="18288"/>
                </a:lnTo>
                <a:lnTo>
                  <a:pt x="103517" y="22847"/>
                </a:lnTo>
                <a:lnTo>
                  <a:pt x="115697" y="27419"/>
                </a:lnTo>
                <a:lnTo>
                  <a:pt x="137007" y="36563"/>
                </a:lnTo>
                <a:lnTo>
                  <a:pt x="146151" y="42646"/>
                </a:lnTo>
                <a:lnTo>
                  <a:pt x="144627" y="42646"/>
                </a:lnTo>
                <a:lnTo>
                  <a:pt x="152234" y="48742"/>
                </a:lnTo>
                <a:lnTo>
                  <a:pt x="152234" y="47218"/>
                </a:lnTo>
                <a:lnTo>
                  <a:pt x="158330" y="53314"/>
                </a:lnTo>
                <a:lnTo>
                  <a:pt x="162890" y="59410"/>
                </a:lnTo>
                <a:lnTo>
                  <a:pt x="165938" y="65506"/>
                </a:lnTo>
                <a:lnTo>
                  <a:pt x="165938" y="71589"/>
                </a:lnTo>
                <a:lnTo>
                  <a:pt x="167462" y="77685"/>
                </a:lnTo>
                <a:lnTo>
                  <a:pt x="199428" y="109677"/>
                </a:lnTo>
                <a:lnTo>
                  <a:pt x="210083" y="114236"/>
                </a:lnTo>
                <a:lnTo>
                  <a:pt x="220738" y="120332"/>
                </a:lnTo>
                <a:lnTo>
                  <a:pt x="234442" y="124904"/>
                </a:lnTo>
                <a:lnTo>
                  <a:pt x="246621" y="127952"/>
                </a:lnTo>
                <a:lnTo>
                  <a:pt x="261848" y="132524"/>
                </a:lnTo>
                <a:lnTo>
                  <a:pt x="272275" y="134023"/>
                </a:lnTo>
                <a:lnTo>
                  <a:pt x="269455" y="164503"/>
                </a:lnTo>
                <a:lnTo>
                  <a:pt x="339483" y="138607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535841" y="5713857"/>
            <a:ext cx="2198370" cy="71628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274320">
              <a:lnSpc>
                <a:spcPct val="100000"/>
              </a:lnSpc>
              <a:spcBef>
                <a:spcPts val="950"/>
              </a:spcBef>
            </a:pPr>
            <a:r>
              <a:rPr dirty="0" sz="1550">
                <a:latin typeface="맑은 고딕"/>
                <a:cs typeface="맑은 고딕"/>
              </a:rPr>
              <a:t>word</a:t>
            </a:r>
            <a:r>
              <a:rPr dirty="0" sz="1550" spc="40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embedding</a:t>
            </a:r>
            <a:endParaRPr sz="15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각</a:t>
            </a:r>
            <a:r>
              <a:rPr dirty="0" sz="1550" spc="5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word</a:t>
            </a:r>
            <a:r>
              <a:rPr dirty="0" sz="1550" spc="5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들을</a:t>
            </a:r>
            <a:r>
              <a:rPr dirty="0" sz="1550" spc="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병렬</a:t>
            </a:r>
            <a:r>
              <a:rPr dirty="0" sz="1550" spc="5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spc="-25" b="1">
                <a:solidFill>
                  <a:srgbClr val="FF0000"/>
                </a:solidFill>
                <a:latin typeface="맑은 고딕"/>
                <a:cs typeface="맑은 고딕"/>
              </a:rPr>
              <a:t>처리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29208" y="2055152"/>
            <a:ext cx="899794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동일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구조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28103" y="2996806"/>
            <a:ext cx="5664835" cy="23761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312420" algn="l"/>
                <a:tab pos="313055" algn="l"/>
              </a:tabLst>
            </a:pPr>
            <a:r>
              <a:rPr dirty="0" sz="1900">
                <a:latin typeface="맑은 고딕"/>
                <a:cs typeface="맑은 고딕"/>
              </a:rPr>
              <a:t>Attention 을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자기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자신에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대해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수행</a:t>
            </a:r>
            <a:endParaRPr sz="1900">
              <a:latin typeface="맑은 고딕"/>
              <a:cs typeface="맑은 고딕"/>
            </a:endParaRPr>
          </a:p>
          <a:p>
            <a:pPr marL="484505">
              <a:lnSpc>
                <a:spcPct val="100000"/>
              </a:lnSpc>
              <a:spcBef>
                <a:spcPts val="10"/>
              </a:spcBef>
            </a:pP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35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문장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내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단어들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간의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유사도를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구함</a:t>
            </a:r>
            <a:endParaRPr sz="1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맑은 고딕"/>
              <a:cs typeface="맑은 고딕"/>
            </a:endParaRPr>
          </a:p>
          <a:p>
            <a:pPr marL="312420" indent="-300355">
              <a:lnSpc>
                <a:spcPct val="100000"/>
              </a:lnSpc>
              <a:buFont typeface="Arial"/>
              <a:buChar char="•"/>
              <a:tabLst>
                <a:tab pos="312420" algn="l"/>
                <a:tab pos="313055" algn="l"/>
              </a:tabLst>
            </a:pPr>
            <a:r>
              <a:rPr dirty="0" sz="1900" spc="-25">
                <a:latin typeface="맑은 고딕"/>
                <a:cs typeface="맑은 고딕"/>
              </a:rPr>
              <a:t>Self-</a:t>
            </a:r>
            <a:r>
              <a:rPr dirty="0" sz="1900">
                <a:latin typeface="맑은 고딕"/>
                <a:cs typeface="맑은 고딕"/>
              </a:rPr>
              <a:t>attention</a:t>
            </a:r>
            <a:r>
              <a:rPr dirty="0" sz="1900" spc="7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계산</a:t>
            </a:r>
            <a:endParaRPr sz="190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  <a:spcBef>
                <a:spcPts val="35"/>
              </a:spcBef>
            </a:pPr>
            <a:r>
              <a:rPr dirty="0" sz="1900">
                <a:latin typeface="맑은 고딕"/>
                <a:cs typeface="맑은 고딕"/>
              </a:rPr>
              <a:t>3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개의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vector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필요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(훈련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과정에서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스스로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학습)</a:t>
            </a:r>
            <a:endParaRPr sz="1900">
              <a:latin typeface="맑은 고딕"/>
              <a:cs typeface="맑은 고딕"/>
            </a:endParaRPr>
          </a:p>
          <a:p>
            <a:pPr lvl="1" marL="1113155" indent="-300355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1113155" algn="l"/>
                <a:tab pos="1113790" algn="l"/>
              </a:tabLst>
            </a:pPr>
            <a:r>
              <a:rPr dirty="0" sz="1900">
                <a:latin typeface="맑은 고딕"/>
                <a:cs typeface="맑은 고딕"/>
              </a:rPr>
              <a:t>Query</a:t>
            </a:r>
            <a:r>
              <a:rPr dirty="0" sz="1900" spc="13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Vector</a:t>
            </a:r>
            <a:endParaRPr sz="1900">
              <a:latin typeface="맑은 고딕"/>
              <a:cs typeface="맑은 고딕"/>
            </a:endParaRPr>
          </a:p>
          <a:p>
            <a:pPr lvl="1" marL="1113155" indent="-300355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1113155" algn="l"/>
                <a:tab pos="1113790" algn="l"/>
              </a:tabLst>
            </a:pPr>
            <a:r>
              <a:rPr dirty="0" sz="1900">
                <a:latin typeface="맑은 고딕"/>
                <a:cs typeface="맑은 고딕"/>
              </a:rPr>
              <a:t>Key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Vector</a:t>
            </a:r>
            <a:endParaRPr sz="1900">
              <a:latin typeface="맑은 고딕"/>
              <a:cs typeface="맑은 고딕"/>
            </a:endParaRPr>
          </a:p>
          <a:p>
            <a:pPr lvl="1" marL="1113155" indent="-300355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1113155" algn="l"/>
                <a:tab pos="1113790" algn="l"/>
              </a:tabLst>
            </a:pPr>
            <a:r>
              <a:rPr dirty="0" sz="1900">
                <a:latin typeface="맑은 고딕"/>
                <a:cs typeface="맑은 고딕"/>
              </a:rPr>
              <a:t>Value</a:t>
            </a:r>
            <a:r>
              <a:rPr dirty="0" sz="1900" spc="-11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Vector</a:t>
            </a:r>
            <a:endParaRPr sz="1900">
              <a:latin typeface="맑은 고딕"/>
              <a:cs typeface="맑은 고딕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7292" y="2378626"/>
            <a:ext cx="3453387" cy="40857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 spc="-45"/>
              <a:t>Self-</a:t>
            </a:r>
            <a:r>
              <a:rPr dirty="0"/>
              <a:t>Attention</a:t>
            </a:r>
            <a:r>
              <a:rPr dirty="0" spc="-145"/>
              <a:t> </a:t>
            </a:r>
            <a:r>
              <a:rPr dirty="0" spc="-10"/>
              <a:t>(Intra-Attention)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6361" y="1915749"/>
            <a:ext cx="2869509" cy="461938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5728" y="2292842"/>
            <a:ext cx="2456806" cy="40222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635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 spc="-45"/>
              <a:t>Self-</a:t>
            </a:r>
            <a:r>
              <a:rPr dirty="0"/>
              <a:t>Attention</a:t>
            </a:r>
            <a:r>
              <a:rPr dirty="0" spc="-145"/>
              <a:t> </a:t>
            </a:r>
            <a:r>
              <a:rPr dirty="0" spc="-10"/>
              <a:t>(Intra-Attention)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871" y="1249032"/>
            <a:ext cx="4337050" cy="5594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 spc="-10"/>
              <a:t>Multi-</a:t>
            </a:r>
            <a:r>
              <a:rPr dirty="0" sz="3500"/>
              <a:t>Head</a:t>
            </a:r>
            <a:r>
              <a:rPr dirty="0" sz="3500" spc="40"/>
              <a:t> </a:t>
            </a:r>
            <a:r>
              <a:rPr dirty="0" sz="3500" spc="-10"/>
              <a:t>Attention</a:t>
            </a:r>
            <a:endParaRPr sz="3500"/>
          </a:p>
        </p:txBody>
      </p:sp>
      <p:sp>
        <p:nvSpPr>
          <p:cNvPr id="3" name="object 3" descr=""/>
          <p:cNvSpPr txBox="1"/>
          <p:nvPr/>
        </p:nvSpPr>
        <p:spPr>
          <a:xfrm>
            <a:off x="691197" y="2053386"/>
            <a:ext cx="8327390" cy="1097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ts val="2515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여러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개의 attention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을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병렬로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사용한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후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Attention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Head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를 </a:t>
            </a:r>
            <a:r>
              <a:rPr dirty="0" sz="2100" spc="-25">
                <a:latin typeface="맑은 고딕"/>
                <a:cs typeface="맑은 고딕"/>
              </a:rPr>
              <a:t>연결</a:t>
            </a:r>
            <a:endParaRPr sz="2100">
              <a:latin typeface="맑은 고딕"/>
              <a:cs typeface="맑은 고딕"/>
            </a:endParaRPr>
          </a:p>
          <a:p>
            <a:pPr marL="213360">
              <a:lnSpc>
                <a:spcPts val="2515"/>
              </a:lnSpc>
            </a:pPr>
            <a:r>
              <a:rPr dirty="0" sz="2100">
                <a:latin typeface="Wingdings"/>
                <a:cs typeface="Wingdings"/>
              </a:rPr>
              <a:t></a:t>
            </a:r>
            <a:r>
              <a:rPr dirty="0" sz="2100" spc="220">
                <a:latin typeface="Times New Roman"/>
                <a:cs typeface="Times New Roman"/>
              </a:rPr>
              <a:t> </a:t>
            </a:r>
            <a:r>
              <a:rPr dirty="0" sz="2100">
                <a:latin typeface="맑은 고딕"/>
                <a:cs typeface="맑은 고딕"/>
              </a:rPr>
              <a:t>다른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시각으로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단어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간의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상관 관계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파악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각각이 random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하게 초기화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되므로 training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다른 subspace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표시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338" y="3634588"/>
            <a:ext cx="3431597" cy="160965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113" y="3616238"/>
            <a:ext cx="4149877" cy="296999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5634920" y="4248918"/>
            <a:ext cx="237490" cy="269875"/>
            <a:chOff x="5634920" y="4248918"/>
            <a:chExt cx="237490" cy="269875"/>
          </a:xfrm>
        </p:grpSpPr>
        <p:sp>
          <p:nvSpPr>
            <p:cNvPr id="7" name="object 7" descr=""/>
            <p:cNvSpPr/>
            <p:nvPr/>
          </p:nvSpPr>
          <p:spPr>
            <a:xfrm>
              <a:off x="5640247" y="4254245"/>
              <a:ext cx="227329" cy="259079"/>
            </a:xfrm>
            <a:custGeom>
              <a:avLst/>
              <a:gdLst/>
              <a:ahLst/>
              <a:cxnLst/>
              <a:rect l="l" t="t" r="r" b="b"/>
              <a:pathLst>
                <a:path w="227329" h="259079">
                  <a:moveTo>
                    <a:pt x="112649" y="0"/>
                  </a:moveTo>
                  <a:lnTo>
                    <a:pt x="112649" y="63969"/>
                  </a:lnTo>
                  <a:lnTo>
                    <a:pt x="0" y="63969"/>
                  </a:lnTo>
                  <a:lnTo>
                    <a:pt x="0" y="193446"/>
                  </a:lnTo>
                  <a:lnTo>
                    <a:pt x="112649" y="193446"/>
                  </a:lnTo>
                  <a:lnTo>
                    <a:pt x="112649" y="258940"/>
                  </a:lnTo>
                  <a:lnTo>
                    <a:pt x="226834" y="129463"/>
                  </a:lnTo>
                  <a:lnTo>
                    <a:pt x="112649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640247" y="4254245"/>
              <a:ext cx="227329" cy="259079"/>
            </a:xfrm>
            <a:custGeom>
              <a:avLst/>
              <a:gdLst/>
              <a:ahLst/>
              <a:cxnLst/>
              <a:rect l="l" t="t" r="r" b="b"/>
              <a:pathLst>
                <a:path w="227329" h="259079">
                  <a:moveTo>
                    <a:pt x="0" y="63969"/>
                  </a:moveTo>
                  <a:lnTo>
                    <a:pt x="112649" y="63969"/>
                  </a:lnTo>
                  <a:lnTo>
                    <a:pt x="112649" y="0"/>
                  </a:lnTo>
                  <a:lnTo>
                    <a:pt x="226834" y="129463"/>
                  </a:lnTo>
                  <a:lnTo>
                    <a:pt x="112649" y="258940"/>
                  </a:lnTo>
                  <a:lnTo>
                    <a:pt x="112649" y="193446"/>
                  </a:lnTo>
                  <a:lnTo>
                    <a:pt x="0" y="193446"/>
                  </a:lnTo>
                  <a:lnTo>
                    <a:pt x="0" y="63969"/>
                  </a:lnTo>
                  <a:close/>
                </a:path>
              </a:pathLst>
            </a:custGeom>
            <a:ln w="1065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468823" y="5356262"/>
            <a:ext cx="3388995" cy="782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79578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(seq_len,</a:t>
            </a:r>
            <a:r>
              <a:rPr dirty="0" sz="1550" spc="7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spc="100">
                <a:solidFill>
                  <a:srgbClr val="FF0000"/>
                </a:solidFill>
                <a:latin typeface="Cambria Math"/>
                <a:cs typeface="Cambria Math"/>
              </a:rPr>
              <a:t>𝑑</a:t>
            </a:r>
            <a:r>
              <a:rPr dirty="0" baseline="-14492" sz="1725" spc="150">
                <a:solidFill>
                  <a:srgbClr val="FF0000"/>
                </a:solidFill>
                <a:latin typeface="Cambria Math"/>
                <a:cs typeface="Cambria Math"/>
              </a:rPr>
              <a:t>𝑚 </a:t>
            </a:r>
            <a:r>
              <a:rPr dirty="0" baseline="-14492" sz="1725" spc="-30">
                <a:solidFill>
                  <a:srgbClr val="FF0000"/>
                </a:solidFill>
                <a:latin typeface="Cambria Math"/>
                <a:cs typeface="Cambria Math"/>
              </a:rPr>
              <a:t>𝑜𝑑𝑒𝑙</a:t>
            </a:r>
            <a:r>
              <a:rPr dirty="0" sz="1550" spc="-20" b="1">
                <a:solidFill>
                  <a:srgbClr val="FF0000"/>
                </a:solidFill>
                <a:latin typeface="맑은 고딕"/>
                <a:cs typeface="맑은 고딕"/>
              </a:rPr>
              <a:t>)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맑은 고딕"/>
              <a:cs typeface="맑은 고딕"/>
            </a:endParaRPr>
          </a:p>
          <a:p>
            <a:pPr marL="38100">
              <a:lnSpc>
                <a:spcPct val="100000"/>
              </a:lnSpc>
            </a:pPr>
            <a:r>
              <a:rPr dirty="0" sz="1550">
                <a:latin typeface="맑은 고딕"/>
                <a:cs typeface="맑은 고딕"/>
              </a:rPr>
              <a:t>num_heads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만큼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별개로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수행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877426" y="4017022"/>
            <a:ext cx="73850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10">
                <a:latin typeface="맑은 고딕"/>
                <a:cs typeface="맑은 고딕"/>
              </a:rPr>
              <a:t>Head#0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905747" y="4903482"/>
            <a:ext cx="73850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맑은 고딕"/>
                <a:cs typeface="맑은 고딕"/>
              </a:rPr>
              <a:t>Head#1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942158" y="5725172"/>
            <a:ext cx="74422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맑은 고딕"/>
                <a:cs typeface="맑은 고딕"/>
              </a:rPr>
              <a:t>Head#n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307211" y="1363256"/>
            <a:ext cx="2251075" cy="3954779"/>
            <a:chOff x="7307211" y="1363256"/>
            <a:chExt cx="2251075" cy="395477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7875" y="1363256"/>
              <a:ext cx="1660331" cy="395458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7211" y="2782849"/>
              <a:ext cx="2246960" cy="8225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558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10"/>
              </a:spcBef>
            </a:pPr>
            <a:r>
              <a:rPr dirty="0" spc="-20"/>
              <a:t>Transformers</a:t>
            </a:r>
            <a:r>
              <a:rPr dirty="0" spc="-150"/>
              <a:t> </a:t>
            </a:r>
            <a:r>
              <a:rPr dirty="0"/>
              <a:t>파생</a:t>
            </a:r>
            <a:r>
              <a:rPr dirty="0" spc="-90"/>
              <a:t> </a:t>
            </a:r>
            <a:r>
              <a:rPr dirty="0" spc="-25"/>
              <a:t>모델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769173" y="5918403"/>
            <a:ext cx="75501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-20" b="1">
                <a:latin typeface="맑은 고딕"/>
                <a:cs typeface="맑은 고딕"/>
              </a:rPr>
              <a:t>BERT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53406" y="5995225"/>
            <a:ext cx="788670" cy="5080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-25" b="1">
                <a:latin typeface="맑은 고딕"/>
                <a:cs typeface="맑은 고딕"/>
              </a:rPr>
              <a:t>T5</a:t>
            </a:r>
            <a:endParaRPr sz="1550">
              <a:latin typeface="맑은 고딕"/>
              <a:cs typeface="맑은 고딕"/>
            </a:endParaRPr>
          </a:p>
          <a:p>
            <a:pPr marL="262255" indent="-25019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-20" b="1">
                <a:latin typeface="맑은 고딕"/>
                <a:cs typeface="맑은 고딕"/>
              </a:rPr>
              <a:t>BART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56766" y="5509653"/>
            <a:ext cx="1805939" cy="9893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b="1">
                <a:latin typeface="맑은 고딕"/>
                <a:cs typeface="맑은 고딕"/>
              </a:rPr>
              <a:t>GPT</a:t>
            </a:r>
            <a:r>
              <a:rPr dirty="0" sz="1550" spc="70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모델</a:t>
            </a:r>
            <a:r>
              <a:rPr dirty="0" sz="1550" spc="45" b="1">
                <a:latin typeface="맑은 고딕"/>
                <a:cs typeface="맑은 고딕"/>
              </a:rPr>
              <a:t> </a:t>
            </a:r>
            <a:r>
              <a:rPr dirty="0" sz="1550" spc="-25" b="1">
                <a:latin typeface="맑은 고딕"/>
                <a:cs typeface="맑은 고딕"/>
              </a:rPr>
              <a:t>제품군</a:t>
            </a:r>
            <a:endParaRPr sz="1550">
              <a:latin typeface="맑은 고딕"/>
              <a:cs typeface="맑은 고딕"/>
            </a:endParaRPr>
          </a:p>
          <a:p>
            <a:pPr marL="262255" indent="-25019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-10" b="1">
                <a:latin typeface="맑은 고딕"/>
                <a:cs typeface="맑은 고딕"/>
              </a:rPr>
              <a:t>BLOOM</a:t>
            </a:r>
            <a:endParaRPr sz="1550">
              <a:latin typeface="맑은 고딕"/>
              <a:cs typeface="맑은 고딕"/>
            </a:endParaRPr>
          </a:p>
          <a:p>
            <a:pPr marL="262255" indent="-25019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-10" b="1">
                <a:latin typeface="맑은 고딕"/>
                <a:cs typeface="맑은 고딕"/>
              </a:rPr>
              <a:t>Jurassic</a:t>
            </a:r>
            <a:endParaRPr sz="1550">
              <a:latin typeface="맑은 고딕"/>
              <a:cs typeface="맑은 고딕"/>
            </a:endParaRPr>
          </a:p>
          <a:p>
            <a:pPr marL="262255" indent="-25019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 spc="-10" b="1">
                <a:latin typeface="맑은 고딕"/>
                <a:cs typeface="맑은 고딕"/>
              </a:rPr>
              <a:t>LLaMA</a:t>
            </a:r>
            <a:endParaRPr sz="1550">
              <a:latin typeface="맑은 고딕"/>
              <a:cs typeface="맑은 고딕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4423" y="2019744"/>
            <a:ext cx="2461615" cy="3913047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3815083" y="1797354"/>
            <a:ext cx="2877185" cy="4119879"/>
            <a:chOff x="3815083" y="1797354"/>
            <a:chExt cx="2877185" cy="4119879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5083" y="1797354"/>
              <a:ext cx="2877092" cy="411979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1089" y="3568814"/>
              <a:ext cx="2557526" cy="817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0423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05"/>
              </a:spcBef>
            </a:pPr>
            <a:r>
              <a:rPr dirty="0" sz="3500"/>
              <a:t>What</a:t>
            </a:r>
            <a:r>
              <a:rPr dirty="0" sz="3500" spc="5"/>
              <a:t> </a:t>
            </a:r>
            <a:r>
              <a:rPr dirty="0" sz="3500"/>
              <a:t>is</a:t>
            </a:r>
            <a:r>
              <a:rPr dirty="0" sz="3500" spc="15"/>
              <a:t> </a:t>
            </a:r>
            <a:r>
              <a:rPr dirty="0" sz="3500" spc="-10"/>
              <a:t>GPT-</a:t>
            </a:r>
            <a:r>
              <a:rPr dirty="0" sz="3500"/>
              <a:t>3</a:t>
            </a:r>
            <a:r>
              <a:rPr dirty="0" sz="3500" spc="10"/>
              <a:t> </a:t>
            </a:r>
            <a:r>
              <a:rPr dirty="0" sz="3500" spc="-50"/>
              <a:t>?</a:t>
            </a:r>
            <a:endParaRPr sz="3500"/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167242"/>
            <a:ext cx="9442450" cy="3844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Char char="•"/>
              <a:tabLst>
                <a:tab pos="213995" algn="l"/>
              </a:tabLst>
            </a:pPr>
            <a:r>
              <a:rPr dirty="0" sz="2100" spc="-10">
                <a:latin typeface="Arial"/>
                <a:cs typeface="Arial"/>
              </a:rPr>
              <a:t>Transformer</a:t>
            </a:r>
            <a:r>
              <a:rPr dirty="0" sz="2100" spc="-10">
                <a:latin typeface="맑은 고딕"/>
                <a:cs typeface="맑은 고딕"/>
              </a:rPr>
              <a:t>의</a:t>
            </a:r>
            <a:r>
              <a:rPr dirty="0" sz="2100" spc="-140">
                <a:latin typeface="맑은 고딕"/>
                <a:cs typeface="맑은 고딕"/>
              </a:rPr>
              <a:t> </a:t>
            </a:r>
            <a:r>
              <a:rPr dirty="0" sz="2100">
                <a:latin typeface="Arial"/>
                <a:cs typeface="Arial"/>
              </a:rPr>
              <a:t>decoder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맑은 고딕"/>
                <a:cs typeface="맑은 고딕"/>
              </a:rPr>
              <a:t>부분을</a:t>
            </a:r>
            <a:r>
              <a:rPr dirty="0" sz="2100" spc="-1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가능한</a:t>
            </a:r>
            <a:r>
              <a:rPr dirty="0" sz="2100" spc="-1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높이</a:t>
            </a:r>
            <a:r>
              <a:rPr dirty="0" sz="2100" spc="-1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쌓은</a:t>
            </a:r>
            <a:r>
              <a:rPr dirty="0" sz="2100" spc="-1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구성</a:t>
            </a:r>
            <a:r>
              <a:rPr dirty="0" sz="2100">
                <a:latin typeface="Arial"/>
                <a:cs typeface="Arial"/>
              </a:rPr>
              <a:t>(96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layers)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700">
              <a:latin typeface="Arial"/>
              <a:cs typeface="Arial"/>
            </a:endParaRPr>
          </a:p>
          <a:p>
            <a:pPr marL="213360" indent="-201295">
              <a:lnSpc>
                <a:spcPts val="252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대용량</a:t>
            </a:r>
            <a:r>
              <a:rPr dirty="0" sz="2100" spc="-180">
                <a:latin typeface="맑은 고딕"/>
                <a:cs typeface="맑은 고딕"/>
              </a:rPr>
              <a:t> </a:t>
            </a:r>
            <a:r>
              <a:rPr dirty="0" sz="2100">
                <a:latin typeface="Arial"/>
                <a:cs typeface="Arial"/>
              </a:rPr>
              <a:t>dataset(300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billion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tokens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of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text)</a:t>
            </a:r>
            <a:r>
              <a:rPr dirty="0" sz="2100" spc="-10">
                <a:latin typeface="맑은 고딕"/>
                <a:cs typeface="맑은 고딕"/>
              </a:rPr>
              <a:t>과</a:t>
            </a:r>
            <a:r>
              <a:rPr dirty="0" sz="2100" spc="-160">
                <a:latin typeface="맑은 고딕"/>
                <a:cs typeface="맑은 고딕"/>
              </a:rPr>
              <a:t> </a:t>
            </a:r>
            <a:r>
              <a:rPr dirty="0" sz="2100">
                <a:latin typeface="Arial"/>
                <a:cs typeface="Arial"/>
              </a:rPr>
              <a:t>computing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맑은 고딕"/>
                <a:cs typeface="맑은 고딕"/>
              </a:rPr>
              <a:t>자원을</a:t>
            </a:r>
            <a:r>
              <a:rPr dirty="0" sz="2100" spc="-165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이용하여</a:t>
            </a:r>
            <a:endParaRPr sz="2100">
              <a:latin typeface="맑은 고딕"/>
              <a:cs typeface="맑은 고딕"/>
            </a:endParaRPr>
          </a:p>
          <a:p>
            <a:pPr marL="213360">
              <a:lnSpc>
                <a:spcPct val="100000"/>
              </a:lnSpc>
            </a:pPr>
            <a:r>
              <a:rPr dirty="0" sz="2100">
                <a:latin typeface="Arial"/>
                <a:cs typeface="Arial"/>
              </a:rPr>
              <a:t>transformer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기반</a:t>
            </a:r>
            <a:r>
              <a:rPr dirty="0" sz="2100" spc="-175">
                <a:latin typeface="맑은 고딕"/>
                <a:cs typeface="맑은 고딕"/>
              </a:rPr>
              <a:t> </a:t>
            </a:r>
            <a:r>
              <a:rPr dirty="0" sz="2100">
                <a:latin typeface="Arial"/>
                <a:cs typeface="Arial"/>
              </a:rPr>
              <a:t>language</a:t>
            </a:r>
            <a:r>
              <a:rPr dirty="0" sz="2100" spc="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model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학습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Char char="•"/>
              <a:tabLst>
                <a:tab pos="614045" algn="l"/>
              </a:tabLst>
            </a:pPr>
            <a:r>
              <a:rPr dirty="0" sz="2100">
                <a:latin typeface="Arial"/>
                <a:cs typeface="Arial"/>
              </a:rPr>
              <a:t>language</a:t>
            </a:r>
            <a:r>
              <a:rPr dirty="0" sz="2100" spc="4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model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–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next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word</a:t>
            </a:r>
            <a:r>
              <a:rPr dirty="0" sz="2100" spc="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prediction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model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(ex)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>
                <a:latin typeface="맑은 고딕"/>
                <a:cs typeface="맑은 고딕"/>
              </a:rPr>
              <a:t>스마트폰의</a:t>
            </a:r>
            <a:r>
              <a:rPr dirty="0" sz="2100" spc="-1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자판</a:t>
            </a:r>
            <a:r>
              <a:rPr dirty="0" sz="2100" spc="-17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입력기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395"/>
              </a:spcBef>
              <a:buChar char="•"/>
              <a:tabLst>
                <a:tab pos="614045" algn="l"/>
              </a:tabLst>
            </a:pPr>
            <a:r>
              <a:rPr dirty="0" sz="2100" spc="-130">
                <a:latin typeface="Arial"/>
                <a:cs typeface="Arial"/>
              </a:rPr>
              <a:t>GPT-</a:t>
            </a:r>
            <a:r>
              <a:rPr dirty="0" sz="2100">
                <a:latin typeface="Arial"/>
                <a:cs typeface="Arial"/>
              </a:rPr>
              <a:t>3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 spc="75">
                <a:latin typeface="Arial"/>
                <a:cs typeface="Arial"/>
              </a:rPr>
              <a:t>training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cost</a:t>
            </a:r>
            <a:r>
              <a:rPr dirty="0" sz="2100">
                <a:latin typeface="맑은 고딕"/>
                <a:cs typeface="맑은 고딕"/>
              </a:rPr>
              <a:t>는</a:t>
            </a:r>
            <a:r>
              <a:rPr dirty="0" sz="2100" spc="-145">
                <a:latin typeface="맑은 고딕"/>
                <a:cs typeface="맑은 고딕"/>
              </a:rPr>
              <a:t> </a:t>
            </a:r>
            <a:r>
              <a:rPr dirty="0" sz="2100" spc="-40">
                <a:latin typeface="Arial"/>
                <a:cs typeface="Arial"/>
              </a:rPr>
              <a:t>Tesla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V100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cloud</a:t>
            </a:r>
            <a:r>
              <a:rPr dirty="0" sz="2100" spc="120">
                <a:latin typeface="Arial"/>
                <a:cs typeface="Arial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</a:t>
            </a:r>
            <a:r>
              <a:rPr dirty="0" sz="2100" spc="-17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기준</a:t>
            </a:r>
            <a:r>
              <a:rPr dirty="0" sz="2100" spc="-155">
                <a:latin typeface="맑은 고딕"/>
                <a:cs typeface="맑은 고딕"/>
              </a:rPr>
              <a:t> </a:t>
            </a:r>
            <a:r>
              <a:rPr dirty="0" sz="2100">
                <a:latin typeface="Arial"/>
                <a:cs typeface="Arial"/>
              </a:rPr>
              <a:t>1</a:t>
            </a:r>
            <a:r>
              <a:rPr dirty="0" sz="2100">
                <a:latin typeface="맑은 고딕"/>
                <a:cs typeface="맑은 고딕"/>
              </a:rPr>
              <a:t>회</a:t>
            </a:r>
            <a:r>
              <a:rPr dirty="0" sz="2100" spc="-1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당</a:t>
            </a:r>
            <a:r>
              <a:rPr dirty="0" sz="2100" spc="-1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약</a:t>
            </a:r>
            <a:r>
              <a:rPr dirty="0" sz="2100" spc="-165">
                <a:latin typeface="맑은 고딕"/>
                <a:cs typeface="맑은 고딕"/>
              </a:rPr>
              <a:t> </a:t>
            </a:r>
            <a:r>
              <a:rPr dirty="0" sz="2100" spc="-10">
                <a:latin typeface="Arial"/>
                <a:cs typeface="Arial"/>
              </a:rPr>
              <a:t>$4.6M</a:t>
            </a:r>
            <a:endParaRPr sz="21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3400">
              <a:latin typeface="Arial"/>
              <a:cs typeface="Arial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 spc="-10">
                <a:latin typeface="맑은 고딕"/>
                <a:cs typeface="맑은 고딕"/>
              </a:rPr>
              <a:t>fine-</a:t>
            </a:r>
            <a:r>
              <a:rPr dirty="0" sz="2100">
                <a:latin typeface="맑은 고딕"/>
                <a:cs typeface="맑은 고딕"/>
              </a:rPr>
              <a:t>tuning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없이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사용하는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model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Parameter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수를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1.5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billion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에서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175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billion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으로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확장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  <a:tab pos="6002655" algn="l"/>
              </a:tabLst>
            </a:pP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3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가짜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기사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구분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by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human</a:t>
            </a:r>
            <a:r>
              <a:rPr dirty="0" sz="2100">
                <a:latin typeface="맑은 고딕"/>
                <a:cs typeface="맑은 고딕"/>
              </a:rPr>
              <a:t>	– 52%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(인간은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구분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못함)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GPT</a:t>
            </a:r>
            <a:r>
              <a:rPr dirty="0" spc="-60"/>
              <a:t> </a:t>
            </a:r>
            <a:r>
              <a:rPr dirty="0"/>
              <a:t>는</a:t>
            </a:r>
            <a:r>
              <a:rPr dirty="0" spc="-40"/>
              <a:t> </a:t>
            </a:r>
            <a:r>
              <a:rPr dirty="0" spc="-20"/>
              <a:t>auto-</a:t>
            </a:r>
            <a:r>
              <a:rPr dirty="0"/>
              <a:t>regressive</a:t>
            </a:r>
            <a:r>
              <a:rPr dirty="0" spc="-85"/>
              <a:t> </a:t>
            </a:r>
            <a:r>
              <a:rPr dirty="0"/>
              <a:t>한</a:t>
            </a:r>
            <a:r>
              <a:rPr dirty="0" spc="-35"/>
              <a:t> </a:t>
            </a:r>
            <a:r>
              <a:rPr dirty="0"/>
              <a:t>입력</a:t>
            </a:r>
            <a:r>
              <a:rPr dirty="0" spc="-50"/>
              <a:t> </a:t>
            </a:r>
            <a:r>
              <a:rPr dirty="0" spc="-25"/>
              <a:t>구조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299" y="3548324"/>
            <a:ext cx="8879558" cy="285605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114230" y="3898545"/>
            <a:ext cx="499745" cy="26797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dirty="0" sz="1550" spc="-10">
                <a:latin typeface="맑은 고딕"/>
                <a:cs typeface="맑은 고딕"/>
              </a:rPr>
              <a:t>robot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69408" y="5891060"/>
            <a:ext cx="52514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latin typeface="맑은 고딕"/>
                <a:cs typeface="맑은 고딕"/>
              </a:rPr>
              <a:t>robot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60824" y="5903099"/>
            <a:ext cx="13017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15">
                <a:latin typeface="맑은 고딕"/>
                <a:cs typeface="맑은 고딕"/>
              </a:rPr>
              <a:t>a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92047" y="2276767"/>
            <a:ext cx="7437120" cy="986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각 토큰이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 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후 해당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토큰이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시퀀스에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추가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"/>
              <a:buChar char="•"/>
            </a:pPr>
            <a:endParaRPr sz="1350">
              <a:latin typeface="맑은 고딕"/>
              <a:cs typeface="맑은 고딕"/>
            </a:endParaRPr>
          </a:p>
          <a:p>
            <a:pPr marL="262255" indent="-250190">
              <a:lnSpc>
                <a:spcPct val="100000"/>
              </a:lnSpc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100">
                <a:latin typeface="맑은 고딕"/>
                <a:cs typeface="맑은 고딕"/>
              </a:rPr>
              <a:t>그 새로운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시퀀스는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다음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단계에서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된다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863" y="3584041"/>
            <a:ext cx="6124346" cy="72655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568391" y="5903099"/>
            <a:ext cx="407034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25">
                <a:latin typeface="맑은 고딕"/>
                <a:cs typeface="맑은 고딕"/>
              </a:rPr>
              <a:t>may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718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Output</a:t>
            </a:r>
            <a:r>
              <a:rPr dirty="0" spc="-100"/>
              <a:t> </a:t>
            </a:r>
            <a:r>
              <a:rPr dirty="0"/>
              <a:t>token</a:t>
            </a:r>
            <a:r>
              <a:rPr dirty="0" spc="-90"/>
              <a:t> </a:t>
            </a:r>
            <a:r>
              <a:rPr dirty="0" spc="-10"/>
              <a:t>probability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342" y="2167637"/>
            <a:ext cx="8316288" cy="446198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274710" y="1975878"/>
            <a:ext cx="2083435" cy="667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2100">
                <a:latin typeface="맑은 고딕"/>
                <a:cs typeface="맑은 고딕"/>
              </a:rPr>
              <a:t>가장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높은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확률의 </a:t>
            </a:r>
            <a:r>
              <a:rPr dirty="0" sz="2100">
                <a:latin typeface="맑은 고딕"/>
                <a:cs typeface="맑은 고딕"/>
              </a:rPr>
              <a:t>단어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선택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Autoregressive</a:t>
            </a:r>
            <a:r>
              <a:rPr dirty="0" spc="-265"/>
              <a:t> </a:t>
            </a:r>
            <a:r>
              <a:rPr dirty="0" spc="-10"/>
              <a:t>model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244420"/>
            <a:ext cx="9006205" cy="3163570"/>
          </a:xfrm>
          <a:prstGeom prst="rect">
            <a:avLst/>
          </a:prstGeom>
        </p:spPr>
        <p:txBody>
          <a:bodyPr wrap="square" lIns="0" tIns="18923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Decoder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only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model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- 인코더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없이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디코더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구성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요소만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사용</a:t>
            </a:r>
            <a:endParaRPr sz="2100">
              <a:latin typeface="맑은 고딕"/>
              <a:cs typeface="맑은 고딕"/>
            </a:endParaRPr>
          </a:p>
          <a:p>
            <a:pPr marL="213360" marR="151130" indent="-201295">
              <a:lnSpc>
                <a:spcPct val="1199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GPT,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BLOOM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등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디코더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기반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자동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회귀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모델은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시퀀스를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하나씩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반 </a:t>
            </a:r>
            <a:r>
              <a:rPr dirty="0" sz="2100">
                <a:latin typeface="맑은 고딕"/>
                <a:cs typeface="맑은 고딕"/>
              </a:rPr>
              <a:t>복하여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토큰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시퀀스를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기반으로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다음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토큰을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예측</a:t>
            </a:r>
            <a:endParaRPr sz="2100">
              <a:latin typeface="맑은 고딕"/>
              <a:cs typeface="맑은 고딕"/>
            </a:endParaRPr>
          </a:p>
          <a:p>
            <a:pPr marL="213360" marR="21590" indent="-201295">
              <a:lnSpc>
                <a:spcPct val="119900"/>
              </a:lnSpc>
              <a:spcBef>
                <a:spcPts val="8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수많은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예시로부터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다음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토큰을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예측하는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방법을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학습함으로써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언 </a:t>
            </a:r>
            <a:r>
              <a:rPr dirty="0" sz="2100">
                <a:latin typeface="맑은 고딕"/>
                <a:cs typeface="맑은 고딕"/>
              </a:rPr>
              <a:t>어에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통계적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표현을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구축</a:t>
            </a:r>
            <a:endParaRPr sz="210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19900"/>
              </a:lnSpc>
              <a:spcBef>
                <a:spcPts val="8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텍스트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생성에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자주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사용되지만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더 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디코더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전용 모델은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강력한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제로 </a:t>
            </a:r>
            <a:r>
              <a:rPr dirty="0" sz="2100" spc="-50">
                <a:latin typeface="맑은 고딕"/>
                <a:cs typeface="맑은 고딕"/>
              </a:rPr>
              <a:t>샷 </a:t>
            </a:r>
            <a:r>
              <a:rPr dirty="0" sz="2100">
                <a:latin typeface="맑은 고딕"/>
                <a:cs typeface="맑은 고딕"/>
              </a:rPr>
              <a:t>추론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능력을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보여주고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다양한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작업을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수행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How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generate</a:t>
            </a:r>
            <a:r>
              <a:rPr dirty="0" spc="-65"/>
              <a:t> </a:t>
            </a:r>
            <a:r>
              <a:rPr dirty="0"/>
              <a:t>language</a:t>
            </a:r>
            <a:r>
              <a:rPr dirty="0" spc="-25"/>
              <a:t> </a:t>
            </a:r>
            <a:r>
              <a:rPr dirty="0" spc="-50"/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95042"/>
            <a:ext cx="8846185" cy="986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3360" marR="5080" indent="-201295">
              <a:lnSpc>
                <a:spcPct val="100200"/>
              </a:lnSpc>
              <a:spcBef>
                <a:spcPts val="9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이전 time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step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의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output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을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next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time step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의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input 으로 feed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하고,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각 </a:t>
            </a:r>
            <a:r>
              <a:rPr dirty="0" sz="2100">
                <a:latin typeface="맑은 고딕"/>
                <a:cs typeface="맑은 고딕"/>
              </a:rPr>
              <a:t>step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가장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높은 확률의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다음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단어를 선택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(greedy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selection)하거나 </a:t>
            </a:r>
            <a:r>
              <a:rPr dirty="0" sz="2100">
                <a:latin typeface="맑은 고딕"/>
                <a:cs typeface="맑은 고딕"/>
              </a:rPr>
              <a:t>혹은 확률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분포에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따라 </a:t>
            </a:r>
            <a:r>
              <a:rPr dirty="0" sz="2100" spc="-10">
                <a:latin typeface="맑은 고딕"/>
                <a:cs typeface="맑은 고딕"/>
              </a:rPr>
              <a:t>sampling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0625" y="3849077"/>
            <a:ext cx="4120959" cy="245689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280625" y="5900801"/>
            <a:ext cx="1143635" cy="4057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4290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270"/>
              </a:spcBef>
            </a:pPr>
            <a:r>
              <a:rPr dirty="0" sz="2100" spc="-10" b="1">
                <a:solidFill>
                  <a:srgbClr val="6F2FA0"/>
                </a:solidFill>
                <a:latin typeface="맑은 고딕"/>
                <a:cs typeface="맑은 고딕"/>
              </a:rPr>
              <a:t>&lt;start&gt;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57" y="1447025"/>
            <a:ext cx="3233432" cy="252541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1586" y="4072991"/>
            <a:ext cx="3233432" cy="25330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2350" y="1158824"/>
            <a:ext cx="150749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>
                <a:latin typeface="맑은 고딕"/>
                <a:cs typeface="맑은 고딕"/>
              </a:rPr>
              <a:t>Next</a:t>
            </a:r>
            <a:r>
              <a:rPr dirty="0" sz="1100" spc="-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를</a:t>
            </a:r>
            <a:r>
              <a:rPr dirty="0" sz="1100" spc="1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눌러</a:t>
            </a:r>
            <a:r>
              <a:rPr dirty="0" sz="1100" spc="1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설치</a:t>
            </a:r>
            <a:r>
              <a:rPr dirty="0" sz="1100" spc="-5">
                <a:latin typeface="맑은 고딕"/>
                <a:cs typeface="맑은 고딕"/>
              </a:rPr>
              <a:t> </a:t>
            </a:r>
            <a:r>
              <a:rPr dirty="0" sz="1100" spc="-25">
                <a:latin typeface="맑은 고딕"/>
                <a:cs typeface="맑은 고딕"/>
              </a:rPr>
              <a:t>시작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203166" y="2386825"/>
            <a:ext cx="294005" cy="577850"/>
          </a:xfrm>
          <a:custGeom>
            <a:avLst/>
            <a:gdLst/>
            <a:ahLst/>
            <a:cxnLst/>
            <a:rect l="l" t="t" r="r" b="b"/>
            <a:pathLst>
              <a:path w="294004" h="577850">
                <a:moveTo>
                  <a:pt x="0" y="144703"/>
                </a:moveTo>
                <a:lnTo>
                  <a:pt x="147662" y="144703"/>
                </a:lnTo>
                <a:lnTo>
                  <a:pt x="147662" y="0"/>
                </a:lnTo>
                <a:lnTo>
                  <a:pt x="293814" y="289407"/>
                </a:lnTo>
                <a:lnTo>
                  <a:pt x="147662" y="577278"/>
                </a:lnTo>
                <a:lnTo>
                  <a:pt x="147662" y="434111"/>
                </a:lnTo>
                <a:lnTo>
                  <a:pt x="0" y="434111"/>
                </a:lnTo>
                <a:lnTo>
                  <a:pt x="0" y="144703"/>
                </a:lnTo>
                <a:close/>
              </a:path>
            </a:pathLst>
          </a:custGeom>
          <a:ln w="22834">
            <a:solidFill>
              <a:srgbClr val="4472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87044" y="5044770"/>
            <a:ext cx="294005" cy="577850"/>
          </a:xfrm>
          <a:custGeom>
            <a:avLst/>
            <a:gdLst/>
            <a:ahLst/>
            <a:cxnLst/>
            <a:rect l="l" t="t" r="r" b="b"/>
            <a:pathLst>
              <a:path w="294005" h="577850">
                <a:moveTo>
                  <a:pt x="0" y="144703"/>
                </a:moveTo>
                <a:lnTo>
                  <a:pt x="147662" y="144703"/>
                </a:lnTo>
                <a:lnTo>
                  <a:pt x="147662" y="0"/>
                </a:lnTo>
                <a:lnTo>
                  <a:pt x="293814" y="287883"/>
                </a:lnTo>
                <a:lnTo>
                  <a:pt x="147662" y="577291"/>
                </a:lnTo>
                <a:lnTo>
                  <a:pt x="147662" y="432587"/>
                </a:lnTo>
                <a:lnTo>
                  <a:pt x="0" y="432587"/>
                </a:lnTo>
                <a:lnTo>
                  <a:pt x="0" y="144703"/>
                </a:lnTo>
                <a:close/>
              </a:path>
            </a:pathLst>
          </a:custGeom>
          <a:ln w="22834">
            <a:solidFill>
              <a:srgbClr val="4472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133314" y="5044770"/>
            <a:ext cx="294005" cy="577850"/>
          </a:xfrm>
          <a:custGeom>
            <a:avLst/>
            <a:gdLst/>
            <a:ahLst/>
            <a:cxnLst/>
            <a:rect l="l" t="t" r="r" b="b"/>
            <a:pathLst>
              <a:path w="294004" h="577850">
                <a:moveTo>
                  <a:pt x="0" y="144703"/>
                </a:moveTo>
                <a:lnTo>
                  <a:pt x="147662" y="144703"/>
                </a:lnTo>
                <a:lnTo>
                  <a:pt x="147662" y="0"/>
                </a:lnTo>
                <a:lnTo>
                  <a:pt x="293814" y="287883"/>
                </a:lnTo>
                <a:lnTo>
                  <a:pt x="147662" y="577291"/>
                </a:lnTo>
                <a:lnTo>
                  <a:pt x="147662" y="432587"/>
                </a:lnTo>
                <a:lnTo>
                  <a:pt x="0" y="432587"/>
                </a:lnTo>
                <a:lnTo>
                  <a:pt x="0" y="144703"/>
                </a:lnTo>
                <a:close/>
              </a:path>
            </a:pathLst>
          </a:custGeom>
          <a:ln w="22834">
            <a:solidFill>
              <a:srgbClr val="4472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9223832" y="5044770"/>
            <a:ext cx="294005" cy="577850"/>
          </a:xfrm>
          <a:custGeom>
            <a:avLst/>
            <a:gdLst/>
            <a:ahLst/>
            <a:cxnLst/>
            <a:rect l="l" t="t" r="r" b="b"/>
            <a:pathLst>
              <a:path w="294004" h="577850">
                <a:moveTo>
                  <a:pt x="0" y="144703"/>
                </a:moveTo>
                <a:lnTo>
                  <a:pt x="146138" y="144703"/>
                </a:lnTo>
                <a:lnTo>
                  <a:pt x="146138" y="0"/>
                </a:lnTo>
                <a:lnTo>
                  <a:pt x="293801" y="287883"/>
                </a:lnTo>
                <a:lnTo>
                  <a:pt x="146138" y="577291"/>
                </a:lnTo>
                <a:lnTo>
                  <a:pt x="146138" y="432587"/>
                </a:lnTo>
                <a:lnTo>
                  <a:pt x="0" y="432587"/>
                </a:lnTo>
                <a:lnTo>
                  <a:pt x="0" y="144703"/>
                </a:lnTo>
                <a:close/>
              </a:path>
            </a:pathLst>
          </a:custGeom>
          <a:ln w="22834">
            <a:solidFill>
              <a:srgbClr val="4472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691878" y="5233492"/>
            <a:ext cx="30924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>
                <a:latin typeface="맑은 고딕"/>
                <a:cs typeface="맑은 고딕"/>
              </a:rPr>
              <a:t>완료</a:t>
            </a:r>
            <a:endParaRPr sz="1100">
              <a:latin typeface="맑은 고딕"/>
              <a:cs typeface="맑은 고딕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951393" y="1396003"/>
            <a:ext cx="3250565" cy="2534920"/>
            <a:chOff x="4951393" y="1396003"/>
            <a:chExt cx="3250565" cy="253492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673" y="1399806"/>
              <a:ext cx="3242576" cy="252585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955197" y="1399806"/>
              <a:ext cx="3242945" cy="2527300"/>
            </a:xfrm>
            <a:custGeom>
              <a:avLst/>
              <a:gdLst/>
              <a:ahLst/>
              <a:cxnLst/>
              <a:rect l="l" t="t" r="r" b="b"/>
              <a:pathLst>
                <a:path w="3242945" h="2527300">
                  <a:moveTo>
                    <a:pt x="0" y="0"/>
                  </a:moveTo>
                  <a:lnTo>
                    <a:pt x="3242576" y="0"/>
                  </a:lnTo>
                  <a:lnTo>
                    <a:pt x="3242576" y="2526957"/>
                  </a:lnTo>
                  <a:lnTo>
                    <a:pt x="0" y="2526957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308449" y="4210843"/>
            <a:ext cx="3093720" cy="2405380"/>
            <a:chOff x="1308449" y="4210843"/>
            <a:chExt cx="3093720" cy="240538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252" y="4213123"/>
              <a:ext cx="3085769" cy="240052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312252" y="4214647"/>
              <a:ext cx="3086100" cy="2397760"/>
            </a:xfrm>
            <a:custGeom>
              <a:avLst/>
              <a:gdLst/>
              <a:ahLst/>
              <a:cxnLst/>
              <a:rect l="l" t="t" r="r" b="b"/>
              <a:pathLst>
                <a:path w="3086100" h="2397759">
                  <a:moveTo>
                    <a:pt x="0" y="0"/>
                  </a:moveTo>
                  <a:lnTo>
                    <a:pt x="3085769" y="0"/>
                  </a:lnTo>
                  <a:lnTo>
                    <a:pt x="3085769" y="2397480"/>
                  </a:lnTo>
                  <a:lnTo>
                    <a:pt x="0" y="2397480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06766"/>
            <a:ext cx="4141470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Decoding</a:t>
            </a:r>
            <a:r>
              <a:rPr dirty="0" spc="-40"/>
              <a:t> </a:t>
            </a:r>
            <a:r>
              <a:rPr dirty="0" spc="-10"/>
              <a:t>Strategy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1979701"/>
            <a:ext cx="9013825" cy="426593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Greedy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전략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softmax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분포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중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가장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높은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확률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(argmax)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선택,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언제나 같은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번역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 spc="-10">
                <a:latin typeface="맑은 고딕"/>
                <a:cs typeface="맑은 고딕"/>
              </a:rPr>
              <a:t>argmax</a:t>
            </a:r>
            <a:endParaRPr sz="21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20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Sampling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전략 </a:t>
            </a:r>
            <a:r>
              <a:rPr dirty="0" sz="2100" spc="-10">
                <a:latin typeface="맑은 고딕"/>
                <a:cs typeface="맑은 고딕"/>
              </a:rPr>
              <a:t>(사후확률분포)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분포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확률에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따라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Random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sampling,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매번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번역이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바뀔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있음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np.random.choice(len(probs),</a:t>
            </a:r>
            <a:r>
              <a:rPr dirty="0" sz="2100" spc="-4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p=probs)</a:t>
            </a:r>
            <a:endParaRPr sz="21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0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 spc="-10">
                <a:latin typeface="맑은 고딕"/>
                <a:cs typeface="맑은 고딕"/>
              </a:rPr>
              <a:t>Beam-</a:t>
            </a:r>
            <a:r>
              <a:rPr dirty="0" sz="2100">
                <a:latin typeface="맑은 고딕"/>
                <a:cs typeface="맑은 고딕"/>
              </a:rPr>
              <a:t>search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전략</a:t>
            </a:r>
            <a:endParaRPr sz="2100">
              <a:latin typeface="맑은 고딕"/>
              <a:cs typeface="맑은 고딕"/>
            </a:endParaRPr>
          </a:p>
          <a:p>
            <a:pPr lvl="1" marL="613410" marR="5080" indent="-201295">
              <a:lnSpc>
                <a:spcPct val="902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2100">
                <a:latin typeface="맑은 고딕"/>
                <a:cs typeface="맑은 고딕"/>
              </a:rPr>
              <a:t>단순히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첫번째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단어를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argmax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선택하면 1스텝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에서라도 문법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상 </a:t>
            </a:r>
            <a:r>
              <a:rPr dirty="0" sz="2100" spc="-50">
                <a:latin typeface="맑은 고딕"/>
                <a:cs typeface="맑은 고딕"/>
              </a:rPr>
              <a:t>실 </a:t>
            </a:r>
            <a:r>
              <a:rPr dirty="0" sz="2100">
                <a:latin typeface="맑은 고딕"/>
                <a:cs typeface="맑은 고딕"/>
              </a:rPr>
              <a:t>수를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할 경우,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전체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문장의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번역에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큰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실수가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되므로,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각각의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타임스텝 </a:t>
            </a:r>
            <a:r>
              <a:rPr dirty="0" sz="2100">
                <a:latin typeface="맑은 고딕"/>
                <a:cs typeface="맑은 고딕"/>
              </a:rPr>
              <a:t>t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마다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b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개의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sequence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후보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군을 </a:t>
            </a:r>
            <a:r>
              <a:rPr dirty="0" sz="2100" spc="-25">
                <a:latin typeface="맑은 고딕"/>
                <a:cs typeface="맑은 고딕"/>
              </a:rPr>
              <a:t>유지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657" y="2801124"/>
            <a:ext cx="3889875" cy="2680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8297" y="2248931"/>
            <a:ext cx="5277958" cy="2919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7327" rIns="0" bIns="0" rtlCol="0" vert="horz">
            <a:spAutoFit/>
          </a:bodyPr>
          <a:lstStyle/>
          <a:p>
            <a:pPr marL="3086735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Highest</a:t>
            </a:r>
            <a:r>
              <a:rPr dirty="0" sz="2100" spc="1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b="1">
                <a:solidFill>
                  <a:srgbClr val="FF0000"/>
                </a:solidFill>
                <a:latin typeface="맑은 고딕"/>
                <a:cs typeface="맑은 고딕"/>
              </a:rPr>
              <a:t>joint</a:t>
            </a:r>
            <a:r>
              <a:rPr dirty="0" sz="2100" spc="2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100" spc="-10" b="1">
                <a:solidFill>
                  <a:srgbClr val="FF0000"/>
                </a:solidFill>
                <a:latin typeface="맑은 고딕"/>
                <a:cs typeface="맑은 고딕"/>
              </a:rPr>
              <a:t>probability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04469" y="3364712"/>
            <a:ext cx="4368800" cy="2174875"/>
            <a:chOff x="304469" y="3364712"/>
            <a:chExt cx="4368800" cy="217487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956" y="3473159"/>
              <a:ext cx="3550972" cy="206627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04469" y="3364712"/>
              <a:ext cx="2392045" cy="323215"/>
            </a:xfrm>
            <a:custGeom>
              <a:avLst/>
              <a:gdLst/>
              <a:ahLst/>
              <a:cxnLst/>
              <a:rect l="l" t="t" r="r" b="b"/>
              <a:pathLst>
                <a:path w="2392045" h="323214">
                  <a:moveTo>
                    <a:pt x="2391587" y="0"/>
                  </a:moveTo>
                  <a:lnTo>
                    <a:pt x="0" y="0"/>
                  </a:lnTo>
                  <a:lnTo>
                    <a:pt x="0" y="322910"/>
                  </a:lnTo>
                  <a:lnTo>
                    <a:pt x="2391587" y="322910"/>
                  </a:lnTo>
                  <a:lnTo>
                    <a:pt x="2391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71246" y="3386124"/>
            <a:ext cx="223964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latin typeface="맑은 고딕"/>
                <a:cs typeface="맑은 고딕"/>
              </a:rPr>
              <a:t>Beam</a:t>
            </a:r>
            <a:r>
              <a:rPr dirty="0" sz="1550" spc="60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Search</a:t>
            </a:r>
            <a:r>
              <a:rPr dirty="0" sz="1550" spc="60" b="1">
                <a:latin typeface="맑은 고딕"/>
                <a:cs typeface="맑은 고딕"/>
              </a:rPr>
              <a:t> </a:t>
            </a:r>
            <a:r>
              <a:rPr dirty="0" sz="1550" spc="-10" b="1">
                <a:latin typeface="맑은 고딕"/>
                <a:cs typeface="맑은 고딕"/>
              </a:rPr>
              <a:t>Decoding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6385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05"/>
              </a:spcBef>
            </a:pPr>
            <a:r>
              <a:rPr dirty="0" sz="3500"/>
              <a:t>실습</a:t>
            </a:r>
            <a:r>
              <a:rPr dirty="0" sz="3500" spc="-5"/>
              <a:t> </a:t>
            </a:r>
            <a:r>
              <a:rPr dirty="0" sz="3500"/>
              <a:t>:</a:t>
            </a:r>
            <a:r>
              <a:rPr dirty="0" sz="3500" spc="5"/>
              <a:t> </a:t>
            </a:r>
            <a:r>
              <a:rPr dirty="0" sz="3500" spc="-10"/>
              <a:t>110_autoregressive_language_generation</a:t>
            </a:r>
            <a:endParaRPr sz="3500"/>
          </a:p>
        </p:txBody>
      </p:sp>
      <p:sp>
        <p:nvSpPr>
          <p:cNvPr id="3" name="object 3" descr=""/>
          <p:cNvSpPr txBox="1"/>
          <p:nvPr/>
        </p:nvSpPr>
        <p:spPr>
          <a:xfrm>
            <a:off x="585622" y="2165451"/>
            <a:ext cx="5955665" cy="136906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Autoregressive</a:t>
            </a:r>
            <a:r>
              <a:rPr dirty="0" sz="2450" spc="-1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문장</a:t>
            </a:r>
            <a:r>
              <a:rPr dirty="0" sz="2450" spc="-75">
                <a:latin typeface="맑은 고딕"/>
                <a:cs typeface="맑은 고딕"/>
              </a:rPr>
              <a:t> </a:t>
            </a:r>
            <a:r>
              <a:rPr dirty="0" sz="2450" spc="-35">
                <a:latin typeface="맑은 고딕"/>
                <a:cs typeface="맑은 고딕"/>
              </a:rPr>
              <a:t>생성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Huggingface의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transformers</a:t>
            </a:r>
            <a:r>
              <a:rPr dirty="0" sz="2450" spc="-1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library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사용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 spc="-15">
                <a:latin typeface="맑은 고딕"/>
                <a:cs typeface="맑은 고딕"/>
              </a:rPr>
              <a:t>Pre-</a:t>
            </a:r>
            <a:r>
              <a:rPr dirty="0" sz="2450">
                <a:latin typeface="맑은 고딕"/>
                <a:cs typeface="맑은 고딕"/>
              </a:rPr>
              <a:t>trained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GPT-</a:t>
            </a:r>
            <a:r>
              <a:rPr dirty="0" sz="2450">
                <a:latin typeface="맑은 고딕"/>
                <a:cs typeface="맑은 고딕"/>
              </a:rPr>
              <a:t>2</a:t>
            </a:r>
            <a:r>
              <a:rPr dirty="0" sz="2450" spc="-1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모델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이용</a:t>
            </a:r>
            <a:endParaRPr sz="245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220" y="4109247"/>
            <a:ext cx="5824725" cy="145340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8615" y="3082925"/>
            <a:ext cx="4232084" cy="369980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What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/>
              <a:t>ChatGPT</a:t>
            </a:r>
            <a:r>
              <a:rPr dirty="0" spc="-45"/>
              <a:t> </a:t>
            </a:r>
            <a:r>
              <a:rPr dirty="0" spc="-50"/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95042"/>
            <a:ext cx="9065895" cy="3122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ChatGPT라고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불리는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3.5는</a:t>
            </a:r>
            <a:r>
              <a:rPr dirty="0" sz="2100" spc="5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GPT-</a:t>
            </a:r>
            <a:r>
              <a:rPr dirty="0" sz="2100">
                <a:latin typeface="맑은 고딕"/>
                <a:cs typeface="맑은 고딕"/>
              </a:rPr>
              <a:t>3의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작지만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대화에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특화된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버전.</a:t>
            </a:r>
            <a:endParaRPr sz="2100">
              <a:latin typeface="맑은 고딕"/>
              <a:cs typeface="맑은 고딕"/>
            </a:endParaRPr>
          </a:p>
          <a:p>
            <a:pPr marL="213360" marR="5080">
              <a:lnSpc>
                <a:spcPct val="100000"/>
              </a:lnSpc>
              <a:spcBef>
                <a:spcPts val="10"/>
              </a:spcBef>
            </a:pPr>
            <a:r>
              <a:rPr dirty="0" sz="2100">
                <a:latin typeface="맑은 고딕"/>
                <a:cs typeface="맑은 고딕"/>
              </a:rPr>
              <a:t>이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모델은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채팅의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맥락,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구조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 어조를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더 깊이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이해하면서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자연스럽게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대 </a:t>
            </a:r>
            <a:r>
              <a:rPr dirty="0" sz="2100">
                <a:latin typeface="맑은 고딕"/>
                <a:cs typeface="맑은 고딕"/>
              </a:rPr>
              <a:t>화를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이어가는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유일한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목적으로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훈련.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따라서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채팅과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관련하여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범용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GPT- </a:t>
            </a:r>
            <a:r>
              <a:rPr dirty="0" sz="2100">
                <a:latin typeface="맑은 고딕"/>
                <a:cs typeface="맑은 고딕"/>
              </a:rPr>
              <a:t>3에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비해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훨씬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더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정확하고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빠른 모델을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만든다.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맑은 고딕"/>
              <a:cs typeface="맑은 고딕"/>
            </a:endParaRPr>
          </a:p>
          <a:p>
            <a:pPr marL="213360" indent="-201295">
              <a:lnSpc>
                <a:spcPts val="252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 spc="-10">
                <a:latin typeface="Calibri"/>
                <a:cs typeface="Calibri"/>
              </a:rPr>
              <a:t>GPT-</a:t>
            </a:r>
            <a:r>
              <a:rPr dirty="0" sz="2100">
                <a:latin typeface="Calibri"/>
                <a:cs typeface="Calibri"/>
              </a:rPr>
              <a:t>4</a:t>
            </a:r>
            <a:r>
              <a:rPr dirty="0" sz="2100">
                <a:latin typeface="맑은 고딕"/>
                <a:cs typeface="맑은 고딕"/>
              </a:rPr>
              <a:t>는</a:t>
            </a:r>
            <a:r>
              <a:rPr dirty="0" sz="2100" spc="-240">
                <a:latin typeface="맑은 고딕"/>
                <a:cs typeface="맑은 고딕"/>
              </a:rPr>
              <a:t> </a:t>
            </a:r>
            <a:r>
              <a:rPr dirty="0" sz="2100" spc="-10">
                <a:latin typeface="Calibri"/>
                <a:cs typeface="Calibri"/>
              </a:rPr>
              <a:t>ChatGPT</a:t>
            </a:r>
            <a:r>
              <a:rPr dirty="0" sz="2100" spc="-10">
                <a:latin typeface="맑은 고딕"/>
                <a:cs typeface="맑은 고딕"/>
              </a:rPr>
              <a:t>의</a:t>
            </a:r>
            <a:r>
              <a:rPr dirty="0" sz="2100" spc="-2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진화된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 spc="-10">
                <a:latin typeface="Calibri"/>
                <a:cs typeface="Calibri"/>
              </a:rPr>
              <a:t>Multi-</a:t>
            </a:r>
            <a:r>
              <a:rPr dirty="0" sz="2100">
                <a:latin typeface="Calibri"/>
                <a:cs typeface="Calibri"/>
              </a:rPr>
              <a:t>Modal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버전</a:t>
            </a:r>
            <a:r>
              <a:rPr dirty="0" sz="2100" spc="-25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 marL="213360">
              <a:lnSpc>
                <a:spcPct val="100000"/>
              </a:lnSpc>
            </a:pPr>
            <a:r>
              <a:rPr dirty="0" sz="2100">
                <a:latin typeface="맑은 고딕"/>
                <a:cs typeface="맑은 고딕"/>
              </a:rPr>
              <a:t>텍스트나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이미지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입력을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받아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텍스트를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출력하는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대규모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다중</a:t>
            </a:r>
            <a:r>
              <a:rPr dirty="0" sz="2100" spc="-28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모드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모델로</a:t>
            </a:r>
            <a:r>
              <a:rPr dirty="0" sz="2100" spc="-20">
                <a:latin typeface="Calibri"/>
                <a:cs typeface="Calibri"/>
              </a:rPr>
              <a:t>,</a:t>
            </a:r>
            <a:endParaRPr sz="2100">
              <a:latin typeface="Calibri"/>
              <a:cs typeface="Calibri"/>
            </a:endParaRPr>
          </a:p>
          <a:p>
            <a:pPr marL="213360" marR="179070">
              <a:lnSpc>
                <a:spcPct val="100000"/>
              </a:lnSpc>
              <a:spcBef>
                <a:spcPts val="10"/>
              </a:spcBef>
            </a:pPr>
            <a:r>
              <a:rPr dirty="0" sz="2100">
                <a:latin typeface="맑은 고딕"/>
                <a:cs typeface="맑은 고딕"/>
              </a:rPr>
              <a:t>이전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모델들보다</a:t>
            </a:r>
            <a:r>
              <a:rPr dirty="0" sz="2100" spc="-26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더</a:t>
            </a:r>
            <a:r>
              <a:rPr dirty="0" sz="2100" spc="-27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넓은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일반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지식과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진보된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추론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능력을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통해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더</a:t>
            </a:r>
            <a:r>
              <a:rPr dirty="0" sz="2100" spc="-265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정확하게 </a:t>
            </a:r>
            <a:r>
              <a:rPr dirty="0" sz="2100">
                <a:latin typeface="맑은 고딕"/>
                <a:cs typeface="맑은 고딕"/>
              </a:rPr>
              <a:t>어려운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문제를</a:t>
            </a:r>
            <a:r>
              <a:rPr dirty="0" sz="2100" spc="-254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해결할</a:t>
            </a:r>
            <a:r>
              <a:rPr dirty="0" sz="2100" spc="-27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</a:t>
            </a:r>
            <a:r>
              <a:rPr dirty="0" sz="2100" spc="-27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있다</a:t>
            </a:r>
            <a:r>
              <a:rPr dirty="0" sz="2100" spc="-25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340" y="1199603"/>
            <a:ext cx="5815965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ChatGPT</a:t>
            </a:r>
            <a:r>
              <a:rPr dirty="0" spc="-110"/>
              <a:t> </a:t>
            </a:r>
            <a:r>
              <a:rPr dirty="0"/>
              <a:t>Fine</a:t>
            </a:r>
            <a:r>
              <a:rPr dirty="0" spc="-110"/>
              <a:t> </a:t>
            </a:r>
            <a:r>
              <a:rPr dirty="0" spc="-20"/>
              <a:t>Tuning</a:t>
            </a:r>
            <a:r>
              <a:rPr dirty="0" spc="-120"/>
              <a:t> </a:t>
            </a:r>
            <a:r>
              <a:rPr dirty="0" spc="-25"/>
              <a:t>과정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470177" y="1866177"/>
            <a:ext cx="6069965" cy="441960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2100" spc="-10" b="1">
                <a:solidFill>
                  <a:srgbClr val="242424"/>
                </a:solidFill>
                <a:latin typeface="Calibri"/>
                <a:cs typeface="Calibri"/>
              </a:rPr>
              <a:t>RLHF(Reinforcement</a:t>
            </a:r>
            <a:r>
              <a:rPr dirty="0" sz="2100" spc="15" b="1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242424"/>
                </a:solidFill>
                <a:latin typeface="Calibri"/>
                <a:cs typeface="Calibri"/>
              </a:rPr>
              <a:t>Learning</a:t>
            </a:r>
            <a:r>
              <a:rPr dirty="0" sz="2100" spc="-5" b="1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242424"/>
                </a:solidFill>
                <a:latin typeface="Calibri"/>
                <a:cs typeface="Calibri"/>
              </a:rPr>
              <a:t>from</a:t>
            </a:r>
            <a:r>
              <a:rPr dirty="0" sz="2100" spc="-15" b="1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242424"/>
                </a:solidFill>
                <a:latin typeface="Calibri"/>
                <a:cs typeface="Calibri"/>
              </a:rPr>
              <a:t>Human</a:t>
            </a:r>
            <a:r>
              <a:rPr dirty="0" sz="2100" spc="15" b="1">
                <a:solidFill>
                  <a:srgbClr val="242424"/>
                </a:solidFill>
                <a:latin typeface="Calibri"/>
                <a:cs typeface="Calibri"/>
              </a:rPr>
              <a:t> </a:t>
            </a:r>
            <a:r>
              <a:rPr dirty="0" sz="2100" spc="-10" b="1">
                <a:solidFill>
                  <a:srgbClr val="242424"/>
                </a:solidFill>
                <a:latin typeface="Calibri"/>
                <a:cs typeface="Calibri"/>
              </a:rPr>
              <a:t>Feedback)</a:t>
            </a:r>
            <a:endParaRPr sz="21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1단계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: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Supervised</a:t>
            </a:r>
            <a:r>
              <a:rPr dirty="0" sz="1750" spc="5" b="1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Fine</a:t>
            </a:r>
            <a:r>
              <a:rPr dirty="0" sz="1750" spc="-35" b="1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Tuning(SFT)</a:t>
            </a:r>
            <a:r>
              <a:rPr dirty="0" sz="1750" spc="-40" b="1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model</a:t>
            </a:r>
            <a:r>
              <a:rPr dirty="0" sz="1750" spc="-45" b="1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작성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 spc="-10">
                <a:latin typeface="맑은 고딕"/>
                <a:cs typeface="맑은 고딕"/>
              </a:rPr>
              <a:t>GPT-</a:t>
            </a:r>
            <a:r>
              <a:rPr dirty="0" sz="1750">
                <a:latin typeface="맑은 고딕"/>
                <a:cs typeface="맑은 고딕"/>
              </a:rPr>
              <a:t>3를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초기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model로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사용</a:t>
            </a:r>
            <a:endParaRPr sz="1750">
              <a:latin typeface="맑은 고딕"/>
              <a:cs typeface="맑은 고딕"/>
            </a:endParaRPr>
          </a:p>
          <a:p>
            <a:pPr lvl="1" marL="613410" marR="753745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인간이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의도하는 정책을 학습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시키기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위해 </a:t>
            </a:r>
            <a:r>
              <a:rPr dirty="0" sz="1750" spc="-25">
                <a:latin typeface="맑은 고딕"/>
                <a:cs typeface="맑은 고딕"/>
              </a:rPr>
              <a:t>인간 </a:t>
            </a:r>
            <a:r>
              <a:rPr dirty="0" sz="1750">
                <a:latin typeface="맑은 고딕"/>
                <a:cs typeface="맑은 고딕"/>
              </a:rPr>
              <a:t>labeler가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모델이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생성한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output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에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점수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부여</a:t>
            </a:r>
            <a:endParaRPr sz="1750">
              <a:latin typeface="맑은 고딕"/>
              <a:cs typeface="맑은 고딕"/>
            </a:endParaRPr>
          </a:p>
          <a:p>
            <a:pPr lvl="1" marL="613410" marR="164465" indent="-201295">
              <a:lnSpc>
                <a:spcPts val="1889"/>
              </a:lnSpc>
              <a:spcBef>
                <a:spcPts val="464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이렇게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얻어진 데이터를 이용하여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지도학습 </a:t>
            </a:r>
            <a:r>
              <a:rPr dirty="0" sz="1750" spc="-20">
                <a:latin typeface="맑은 고딕"/>
                <a:cs typeface="맑은 고딕"/>
              </a:rPr>
              <a:t>방법으로 </a:t>
            </a:r>
            <a:r>
              <a:rPr dirty="0" sz="1750">
                <a:latin typeface="맑은 고딕"/>
                <a:cs typeface="맑은 고딕"/>
              </a:rPr>
              <a:t>Fine </a:t>
            </a:r>
            <a:r>
              <a:rPr dirty="0" sz="1750" spc="-10">
                <a:latin typeface="맑은 고딕"/>
                <a:cs typeface="맑은 고딕"/>
              </a:rPr>
              <a:t>Tuning</a:t>
            </a:r>
            <a:endParaRPr sz="175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5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2단계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: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Reward Model</a:t>
            </a:r>
            <a:r>
              <a:rPr dirty="0" sz="1750" spc="-30" b="1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작성(인간</a:t>
            </a:r>
            <a:r>
              <a:rPr dirty="0" sz="1750" spc="-30" b="1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선호도</a:t>
            </a:r>
            <a:r>
              <a:rPr dirty="0" sz="1750" spc="-20" b="1">
                <a:latin typeface="맑은 고딕"/>
                <a:cs typeface="맑은 고딕"/>
              </a:rPr>
              <a:t> </a:t>
            </a:r>
            <a:r>
              <a:rPr dirty="0" sz="1750" spc="-25" b="1">
                <a:latin typeface="맑은 고딕"/>
                <a:cs typeface="맑은 고딕"/>
              </a:rPr>
              <a:t>모방)</a:t>
            </a:r>
            <a:endParaRPr sz="1750">
              <a:latin typeface="맑은 고딕"/>
              <a:cs typeface="맑은 고딕"/>
            </a:endParaRPr>
          </a:p>
          <a:p>
            <a:pPr lvl="1" marL="613410" marR="508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1단계에서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Fine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Tuning된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SFT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모델의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여러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답변</a:t>
            </a:r>
            <a:r>
              <a:rPr dirty="0" sz="1750" spc="-25">
                <a:latin typeface="맑은 고딕"/>
                <a:cs typeface="맑은 고딕"/>
              </a:rPr>
              <a:t> 후보에 </a:t>
            </a:r>
            <a:r>
              <a:rPr dirty="0" sz="1750">
                <a:latin typeface="맑은 고딕"/>
                <a:cs typeface="맑은 고딕"/>
              </a:rPr>
              <a:t>인간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labeler가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ranking을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매긴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데이터셋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수집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이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데이터셋을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이용하여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새로운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reward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model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학습</a:t>
            </a:r>
            <a:endParaRPr sz="175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80"/>
              </a:spcBef>
              <a:buFont typeface="Arial"/>
              <a:buChar char="•"/>
            </a:pPr>
            <a:endParaRPr sz="16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3단계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: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STF</a:t>
            </a:r>
            <a:r>
              <a:rPr dirty="0" sz="1750" spc="-10" b="1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모델을</a:t>
            </a:r>
            <a:r>
              <a:rPr dirty="0" sz="1750" spc="-10" b="1">
                <a:latin typeface="맑은 고딕"/>
                <a:cs typeface="맑은 고딕"/>
              </a:rPr>
              <a:t> </a:t>
            </a:r>
            <a:r>
              <a:rPr dirty="0" sz="1750" spc="-20" b="1">
                <a:latin typeface="맑은 고딕"/>
                <a:cs typeface="맑은 고딕"/>
              </a:rPr>
              <a:t>강화학습</a:t>
            </a:r>
            <a:endParaRPr sz="1750">
              <a:latin typeface="맑은 고딕"/>
              <a:cs typeface="맑은 고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66891" y="2057257"/>
            <a:ext cx="1200150" cy="3517900"/>
            <a:chOff x="166891" y="2057257"/>
            <a:chExt cx="1200150" cy="35179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891" y="2057257"/>
              <a:ext cx="1199745" cy="342247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29869" y="4330407"/>
              <a:ext cx="1082675" cy="1229360"/>
            </a:xfrm>
            <a:custGeom>
              <a:avLst/>
              <a:gdLst/>
              <a:ahLst/>
              <a:cxnLst/>
              <a:rect l="l" t="t" r="r" b="b"/>
              <a:pathLst>
                <a:path w="1082675" h="1229360">
                  <a:moveTo>
                    <a:pt x="0" y="179730"/>
                  </a:moveTo>
                  <a:lnTo>
                    <a:pt x="6441" y="132038"/>
                  </a:lnTo>
                  <a:lnTo>
                    <a:pt x="24639" y="89129"/>
                  </a:lnTo>
                  <a:lnTo>
                    <a:pt x="52901" y="52736"/>
                  </a:lnTo>
                  <a:lnTo>
                    <a:pt x="89537" y="24594"/>
                  </a:lnTo>
                  <a:lnTo>
                    <a:pt x="132856" y="6437"/>
                  </a:lnTo>
                  <a:lnTo>
                    <a:pt x="181165" y="0"/>
                  </a:lnTo>
                  <a:lnTo>
                    <a:pt x="901230" y="0"/>
                  </a:lnTo>
                  <a:lnTo>
                    <a:pt x="949534" y="6437"/>
                  </a:lnTo>
                  <a:lnTo>
                    <a:pt x="992848" y="24594"/>
                  </a:lnTo>
                  <a:lnTo>
                    <a:pt x="1029482" y="52736"/>
                  </a:lnTo>
                  <a:lnTo>
                    <a:pt x="1057743" y="89129"/>
                  </a:lnTo>
                  <a:lnTo>
                    <a:pt x="1075941" y="132038"/>
                  </a:lnTo>
                  <a:lnTo>
                    <a:pt x="1082382" y="179730"/>
                  </a:lnTo>
                  <a:lnTo>
                    <a:pt x="1082382" y="1049464"/>
                  </a:lnTo>
                  <a:lnTo>
                    <a:pt x="1075941" y="1097156"/>
                  </a:lnTo>
                  <a:lnTo>
                    <a:pt x="1057743" y="1140068"/>
                  </a:lnTo>
                  <a:lnTo>
                    <a:pt x="1029482" y="1176464"/>
                  </a:lnTo>
                  <a:lnTo>
                    <a:pt x="992848" y="1204609"/>
                  </a:lnTo>
                  <a:lnTo>
                    <a:pt x="949534" y="1222768"/>
                  </a:lnTo>
                  <a:lnTo>
                    <a:pt x="901230" y="1229207"/>
                  </a:lnTo>
                  <a:lnTo>
                    <a:pt x="181165" y="1229207"/>
                  </a:lnTo>
                  <a:lnTo>
                    <a:pt x="132856" y="1222768"/>
                  </a:lnTo>
                  <a:lnTo>
                    <a:pt x="89537" y="1204609"/>
                  </a:lnTo>
                  <a:lnTo>
                    <a:pt x="52901" y="1176464"/>
                  </a:lnTo>
                  <a:lnTo>
                    <a:pt x="24639" y="1140068"/>
                  </a:lnTo>
                  <a:lnTo>
                    <a:pt x="6441" y="1097156"/>
                  </a:lnTo>
                  <a:lnTo>
                    <a:pt x="0" y="1049464"/>
                  </a:lnTo>
                  <a:lnTo>
                    <a:pt x="0" y="179730"/>
                  </a:lnTo>
                  <a:close/>
                </a:path>
              </a:pathLst>
            </a:custGeom>
            <a:ln w="3044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7562957" y="1541462"/>
            <a:ext cx="1276985" cy="4058920"/>
            <a:chOff x="7562957" y="1541462"/>
            <a:chExt cx="1276985" cy="405892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3619" y="1541462"/>
              <a:ext cx="1266167" cy="405885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578178" y="4630470"/>
              <a:ext cx="1225550" cy="950594"/>
            </a:xfrm>
            <a:custGeom>
              <a:avLst/>
              <a:gdLst/>
              <a:ahLst/>
              <a:cxnLst/>
              <a:rect l="l" t="t" r="r" b="b"/>
              <a:pathLst>
                <a:path w="1225550" h="950595">
                  <a:moveTo>
                    <a:pt x="0" y="158407"/>
                  </a:moveTo>
                  <a:lnTo>
                    <a:pt x="8135" y="108009"/>
                  </a:lnTo>
                  <a:lnTo>
                    <a:pt x="30740" y="64484"/>
                  </a:lnTo>
                  <a:lnTo>
                    <a:pt x="65109" y="30317"/>
                  </a:lnTo>
                  <a:lnTo>
                    <a:pt x="108541" y="7993"/>
                  </a:lnTo>
                  <a:lnTo>
                    <a:pt x="158330" y="0"/>
                  </a:lnTo>
                  <a:lnTo>
                    <a:pt x="1065631" y="0"/>
                  </a:lnTo>
                  <a:lnTo>
                    <a:pt x="1116164" y="7993"/>
                  </a:lnTo>
                  <a:lnTo>
                    <a:pt x="1160047" y="30317"/>
                  </a:lnTo>
                  <a:lnTo>
                    <a:pt x="1194648" y="64484"/>
                  </a:lnTo>
                  <a:lnTo>
                    <a:pt x="1217338" y="108009"/>
                  </a:lnTo>
                  <a:lnTo>
                    <a:pt x="1225486" y="158407"/>
                  </a:lnTo>
                  <a:lnTo>
                    <a:pt x="1225486" y="792048"/>
                  </a:lnTo>
                  <a:lnTo>
                    <a:pt x="1217338" y="841866"/>
                  </a:lnTo>
                  <a:lnTo>
                    <a:pt x="1194648" y="885322"/>
                  </a:lnTo>
                  <a:lnTo>
                    <a:pt x="1160047" y="919711"/>
                  </a:lnTo>
                  <a:lnTo>
                    <a:pt x="1116164" y="942328"/>
                  </a:lnTo>
                  <a:lnTo>
                    <a:pt x="1065631" y="950467"/>
                  </a:lnTo>
                  <a:lnTo>
                    <a:pt x="158330" y="950467"/>
                  </a:lnTo>
                  <a:lnTo>
                    <a:pt x="108541" y="942328"/>
                  </a:lnTo>
                  <a:lnTo>
                    <a:pt x="65109" y="919711"/>
                  </a:lnTo>
                  <a:lnTo>
                    <a:pt x="30740" y="885322"/>
                  </a:lnTo>
                  <a:lnTo>
                    <a:pt x="8135" y="841866"/>
                  </a:lnTo>
                  <a:lnTo>
                    <a:pt x="0" y="792048"/>
                  </a:lnTo>
                  <a:lnTo>
                    <a:pt x="0" y="158407"/>
                  </a:lnTo>
                  <a:close/>
                </a:path>
              </a:pathLst>
            </a:custGeom>
            <a:ln w="3044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9106011" y="1550445"/>
            <a:ext cx="1537335" cy="3991610"/>
            <a:chOff x="9106011" y="1550445"/>
            <a:chExt cx="1537335" cy="399161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6011" y="1550445"/>
              <a:ext cx="1537295" cy="399118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152280" y="2470594"/>
              <a:ext cx="1178560" cy="706755"/>
            </a:xfrm>
            <a:custGeom>
              <a:avLst/>
              <a:gdLst/>
              <a:ahLst/>
              <a:cxnLst/>
              <a:rect l="l" t="t" r="r" b="b"/>
              <a:pathLst>
                <a:path w="1178559" h="706755">
                  <a:moveTo>
                    <a:pt x="0" y="117284"/>
                  </a:moveTo>
                  <a:lnTo>
                    <a:pt x="9109" y="71328"/>
                  </a:lnTo>
                  <a:lnTo>
                    <a:pt x="34059" y="34082"/>
                  </a:lnTo>
                  <a:lnTo>
                    <a:pt x="71285" y="9115"/>
                  </a:lnTo>
                  <a:lnTo>
                    <a:pt x="117220" y="0"/>
                  </a:lnTo>
                  <a:lnTo>
                    <a:pt x="1059535" y="0"/>
                  </a:lnTo>
                  <a:lnTo>
                    <a:pt x="1105709" y="9115"/>
                  </a:lnTo>
                  <a:lnTo>
                    <a:pt x="1143458" y="34082"/>
                  </a:lnTo>
                  <a:lnTo>
                    <a:pt x="1168933" y="71328"/>
                  </a:lnTo>
                  <a:lnTo>
                    <a:pt x="1178280" y="117284"/>
                  </a:lnTo>
                  <a:lnTo>
                    <a:pt x="1178280" y="589470"/>
                  </a:lnTo>
                  <a:lnTo>
                    <a:pt x="1168933" y="634788"/>
                  </a:lnTo>
                  <a:lnTo>
                    <a:pt x="1143458" y="672106"/>
                  </a:lnTo>
                  <a:lnTo>
                    <a:pt x="1105709" y="697426"/>
                  </a:lnTo>
                  <a:lnTo>
                    <a:pt x="1059535" y="706754"/>
                  </a:lnTo>
                  <a:lnTo>
                    <a:pt x="117220" y="706754"/>
                  </a:lnTo>
                  <a:lnTo>
                    <a:pt x="71285" y="697426"/>
                  </a:lnTo>
                  <a:lnTo>
                    <a:pt x="34059" y="672106"/>
                  </a:lnTo>
                  <a:lnTo>
                    <a:pt x="9109" y="634788"/>
                  </a:lnTo>
                  <a:lnTo>
                    <a:pt x="0" y="589470"/>
                  </a:lnTo>
                  <a:lnTo>
                    <a:pt x="0" y="117284"/>
                  </a:lnTo>
                  <a:close/>
                </a:path>
              </a:pathLst>
            </a:custGeom>
            <a:ln w="3044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4400" y="2261527"/>
            <a:ext cx="4071620" cy="1547495"/>
          </a:xfrm>
          <a:prstGeom prst="rect"/>
        </p:spPr>
        <p:txBody>
          <a:bodyPr wrap="square" lIns="0" tIns="104140" rIns="0" bIns="0" rtlCol="0" vert="horz">
            <a:spAutoFit/>
          </a:bodyPr>
          <a:lstStyle/>
          <a:p>
            <a:pPr marL="12700" marR="5080" indent="1021080">
              <a:lnSpc>
                <a:spcPts val="5670"/>
              </a:lnSpc>
              <a:spcBef>
                <a:spcPts val="820"/>
              </a:spcBef>
            </a:pPr>
            <a:r>
              <a:rPr dirty="0" sz="5250" spc="-25"/>
              <a:t>생성형 </a:t>
            </a:r>
            <a:r>
              <a:rPr dirty="0" sz="5250"/>
              <a:t>Image </a:t>
            </a:r>
            <a:r>
              <a:rPr dirty="0" sz="5250" spc="-10"/>
              <a:t>Model</a:t>
            </a:r>
            <a:endParaRPr sz="52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273238"/>
            <a:ext cx="4855845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주요</a:t>
            </a:r>
            <a:r>
              <a:rPr dirty="0" spc="-25"/>
              <a:t> </a:t>
            </a:r>
            <a:r>
              <a:rPr dirty="0"/>
              <a:t>Image</a:t>
            </a:r>
            <a:r>
              <a:rPr dirty="0" spc="-20"/>
              <a:t> </a:t>
            </a:r>
            <a:r>
              <a:rPr dirty="0"/>
              <a:t>생성</a:t>
            </a:r>
            <a:r>
              <a:rPr dirty="0" spc="-25"/>
              <a:t> 모델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059647"/>
            <a:ext cx="7111365" cy="4154804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2013</a:t>
            </a:r>
            <a:r>
              <a:rPr dirty="0" sz="1900" spc="-50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VAE</a:t>
            </a:r>
            <a:r>
              <a:rPr dirty="0" sz="1900" spc="-30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(Variational</a:t>
            </a:r>
            <a:r>
              <a:rPr dirty="0" sz="1900" spc="-30" b="1">
                <a:latin typeface="맑은 고딕"/>
                <a:cs typeface="맑은 고딕"/>
              </a:rPr>
              <a:t> </a:t>
            </a:r>
            <a:r>
              <a:rPr dirty="0" sz="1900" spc="-10" b="1">
                <a:latin typeface="맑은 고딕"/>
                <a:cs typeface="맑은 고딕"/>
              </a:rPr>
              <a:t>Autoencoder)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2014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GAN</a:t>
            </a:r>
            <a:r>
              <a:rPr dirty="0" sz="1900" spc="60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(Generative</a:t>
            </a:r>
            <a:r>
              <a:rPr dirty="0" sz="1900" spc="45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Adversarial</a:t>
            </a:r>
            <a:r>
              <a:rPr dirty="0" sz="1900" spc="50" b="1">
                <a:latin typeface="맑은 고딕"/>
                <a:cs typeface="맑은 고딕"/>
              </a:rPr>
              <a:t> </a:t>
            </a:r>
            <a:r>
              <a:rPr dirty="0" sz="1900" spc="-10" b="1">
                <a:latin typeface="맑은 고딕"/>
                <a:cs typeface="맑은 고딕"/>
              </a:rPr>
              <a:t>Network)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2020</a:t>
            </a:r>
            <a:r>
              <a:rPr dirty="0" sz="1900" spc="-10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Vision</a:t>
            </a:r>
            <a:r>
              <a:rPr dirty="0" sz="1900" spc="-5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Transformer</a:t>
            </a:r>
            <a:r>
              <a:rPr dirty="0" sz="1900" spc="-5" b="1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:</a:t>
            </a:r>
            <a:r>
              <a:rPr dirty="0" sz="1900" spc="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분류에</a:t>
            </a:r>
            <a:r>
              <a:rPr dirty="0" sz="1900" spc="-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Transformer</a:t>
            </a:r>
            <a:r>
              <a:rPr dirty="0" sz="1900" spc="-3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적용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2020.6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DDPM</a:t>
            </a:r>
            <a:r>
              <a:rPr dirty="0" sz="1900" spc="35" b="1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(Denoising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Diffusion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Probabilistic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Model)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2021</a:t>
            </a:r>
            <a:r>
              <a:rPr dirty="0" sz="1900" spc="-5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CLIP </a:t>
            </a:r>
            <a:r>
              <a:rPr dirty="0" sz="1900">
                <a:latin typeface="맑은 고딕"/>
                <a:cs typeface="맑은 고딕"/>
              </a:rPr>
              <a:t>: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OpenAI.</a:t>
            </a:r>
            <a:r>
              <a:rPr dirty="0" sz="1900" spc="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 </a:t>
            </a: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195">
                <a:latin typeface="Times New Roman"/>
                <a:cs typeface="Times New Roman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Text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변환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2021.12</a:t>
            </a:r>
            <a:r>
              <a:rPr dirty="0" sz="1900" spc="-10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GLIDE</a:t>
            </a:r>
            <a:r>
              <a:rPr dirty="0" sz="1900" spc="10" b="1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: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Open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AI.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Text</a:t>
            </a:r>
            <a:r>
              <a:rPr dirty="0" sz="1900" spc="5">
                <a:latin typeface="맑은 고딕"/>
                <a:cs typeface="맑은 고딕"/>
              </a:rPr>
              <a:t> </a:t>
            </a: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04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변환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2022.4</a:t>
            </a:r>
            <a:r>
              <a:rPr dirty="0" sz="1900" spc="-5">
                <a:latin typeface="맑은 고딕"/>
                <a:cs typeface="맑은 고딕"/>
              </a:rPr>
              <a:t> </a:t>
            </a:r>
            <a:r>
              <a:rPr dirty="0" sz="1900" spc="-10" b="1">
                <a:latin typeface="맑은 고딕"/>
                <a:cs typeface="맑은 고딕"/>
              </a:rPr>
              <a:t>DALL-</a:t>
            </a:r>
            <a:r>
              <a:rPr dirty="0" sz="1900" b="1">
                <a:latin typeface="맑은 고딕"/>
                <a:cs typeface="맑은 고딕"/>
              </a:rPr>
              <a:t>E2</a:t>
            </a:r>
            <a:r>
              <a:rPr dirty="0" sz="1900" spc="15" b="1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: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Open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AI.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Text</a:t>
            </a:r>
            <a:r>
              <a:rPr dirty="0" sz="1900" spc="5">
                <a:latin typeface="맑은 고딕"/>
                <a:cs typeface="맑은 고딕"/>
              </a:rPr>
              <a:t> </a:t>
            </a: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195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1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변환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2022.5 </a:t>
            </a:r>
            <a:r>
              <a:rPr dirty="0" sz="1900" b="1">
                <a:latin typeface="맑은 고딕"/>
                <a:cs typeface="맑은 고딕"/>
              </a:rPr>
              <a:t>Imagen</a:t>
            </a:r>
            <a:r>
              <a:rPr dirty="0" sz="1900" spc="15" b="1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: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Google.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Diffusion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Model.</a:t>
            </a:r>
            <a:r>
              <a:rPr dirty="0" sz="1900" spc="-10">
                <a:latin typeface="맑은 고딕"/>
                <a:cs typeface="맑은 고딕"/>
              </a:rPr>
              <a:t> Text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04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 spc="-35">
                <a:latin typeface="맑은 고딕"/>
                <a:cs typeface="맑은 고딕"/>
              </a:rPr>
              <a:t>변환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2022.6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Stable</a:t>
            </a:r>
            <a:r>
              <a:rPr dirty="0" sz="1900" spc="35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Diffusion</a:t>
            </a:r>
            <a:r>
              <a:rPr dirty="0" sz="1900" spc="10" b="1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: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Open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Source로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공개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2023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Imagen</a:t>
            </a:r>
            <a:r>
              <a:rPr dirty="0" sz="1900" spc="35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Editor</a:t>
            </a:r>
            <a:r>
              <a:rPr dirty="0" sz="1900" spc="15" b="1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: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Google.</a:t>
            </a:r>
            <a:r>
              <a:rPr dirty="0" sz="1900" spc="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Editing</a:t>
            </a:r>
            <a:r>
              <a:rPr dirty="0" sz="1900" spc="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(like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Photoshop)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2024</a:t>
            </a:r>
            <a:r>
              <a:rPr dirty="0" sz="1900" spc="-10">
                <a:latin typeface="맑은 고딕"/>
                <a:cs typeface="맑은 고딕"/>
              </a:rPr>
              <a:t> </a:t>
            </a:r>
            <a:r>
              <a:rPr dirty="0" sz="1900" spc="-10" b="1">
                <a:latin typeface="맑은 고딕"/>
                <a:cs typeface="맑은 고딕"/>
              </a:rPr>
              <a:t>DALL-</a:t>
            </a:r>
            <a:r>
              <a:rPr dirty="0" sz="1900" b="1">
                <a:latin typeface="맑은 고딕"/>
                <a:cs typeface="맑은 고딕"/>
              </a:rPr>
              <a:t>E3</a:t>
            </a:r>
            <a:r>
              <a:rPr dirty="0" sz="1900" spc="10" b="1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: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Text</a:t>
            </a:r>
            <a:r>
              <a:rPr dirty="0" sz="1900" spc="5">
                <a:latin typeface="맑은 고딕"/>
                <a:cs typeface="맑은 고딕"/>
              </a:rPr>
              <a:t> </a:t>
            </a: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00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-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변환</a:t>
            </a:r>
            <a:endParaRPr sz="1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79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GAN</a:t>
            </a:r>
            <a:r>
              <a:rPr dirty="0" spc="-60"/>
              <a:t> </a:t>
            </a:r>
            <a:r>
              <a:rPr dirty="0"/>
              <a:t>(Generative</a:t>
            </a:r>
            <a:r>
              <a:rPr dirty="0" spc="-65"/>
              <a:t> </a:t>
            </a:r>
            <a:r>
              <a:rPr dirty="0"/>
              <a:t>Adversarial</a:t>
            </a:r>
            <a:r>
              <a:rPr dirty="0" spc="-40"/>
              <a:t> </a:t>
            </a:r>
            <a:r>
              <a:rPr dirty="0" spc="-10"/>
              <a:t>Network)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6993" y="2329205"/>
            <a:ext cx="8809990" cy="3395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“the</a:t>
            </a:r>
            <a:r>
              <a:rPr dirty="0" sz="2450" spc="-5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most</a:t>
            </a:r>
            <a:r>
              <a:rPr dirty="0" sz="2450" spc="-3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 spc="-10">
                <a:solidFill>
                  <a:srgbClr val="333333"/>
                </a:solidFill>
                <a:latin typeface="Calibri"/>
                <a:cs typeface="Calibri"/>
              </a:rPr>
              <a:t>interesting</a:t>
            </a:r>
            <a:r>
              <a:rPr dirty="0" sz="2450" spc="-3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idea</a:t>
            </a:r>
            <a:r>
              <a:rPr dirty="0" sz="2450" spc="-5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dirty="0" sz="2450" spc="-2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the</a:t>
            </a:r>
            <a:r>
              <a:rPr dirty="0" sz="2450" spc="-4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last</a:t>
            </a:r>
            <a:r>
              <a:rPr dirty="0" sz="2450" spc="-4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10</a:t>
            </a:r>
            <a:r>
              <a:rPr dirty="0" sz="2450" spc="-1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years</a:t>
            </a:r>
            <a:r>
              <a:rPr dirty="0" sz="2450" spc="-4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dirty="0" sz="2450" spc="-2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 spc="-50">
                <a:solidFill>
                  <a:srgbClr val="333333"/>
                </a:solidFill>
                <a:latin typeface="Calibri"/>
                <a:cs typeface="Calibri"/>
              </a:rPr>
              <a:t>ML”</a:t>
            </a:r>
            <a:r>
              <a:rPr dirty="0" sz="2450" spc="-7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–</a:t>
            </a:r>
            <a:r>
              <a:rPr dirty="0" sz="2450" spc="-20">
                <a:solidFill>
                  <a:srgbClr val="333333"/>
                </a:solidFill>
                <a:latin typeface="Calibri"/>
                <a:cs typeface="Calibri"/>
              </a:rPr>
              <a:t> Yann</a:t>
            </a:r>
            <a:r>
              <a:rPr dirty="0" sz="2450" spc="-4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 spc="-10">
                <a:solidFill>
                  <a:srgbClr val="333333"/>
                </a:solidFill>
                <a:latin typeface="Calibri"/>
                <a:cs typeface="Calibri"/>
              </a:rPr>
              <a:t>LeCun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33333"/>
              </a:buClr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62255" indent="-250190">
              <a:lnSpc>
                <a:spcPct val="100000"/>
              </a:lnSpc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2014 Ian</a:t>
            </a:r>
            <a:r>
              <a:rPr dirty="0" sz="2450" spc="-1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 spc="-10">
                <a:solidFill>
                  <a:srgbClr val="333333"/>
                </a:solidFill>
                <a:latin typeface="Calibri"/>
                <a:cs typeface="Calibri"/>
              </a:rPr>
              <a:t>Goodfellow</a:t>
            </a:r>
            <a:r>
              <a:rPr dirty="0" sz="2450" spc="-7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dirty="0" sz="2450" spc="-315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최초</a:t>
            </a:r>
            <a:r>
              <a:rPr dirty="0" sz="2450" spc="-32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 spc="-25">
                <a:solidFill>
                  <a:srgbClr val="333333"/>
                </a:solidFill>
                <a:latin typeface="맑은 고딕"/>
                <a:cs typeface="맑은 고딕"/>
              </a:rPr>
              <a:t>제안</a:t>
            </a:r>
            <a:endParaRPr sz="2450">
              <a:latin typeface="맑은 고딕"/>
              <a:cs typeface="맑은 고딕"/>
            </a:endParaRPr>
          </a:p>
          <a:p>
            <a:pPr marL="262255" marR="5080" indent="-250190">
              <a:lnSpc>
                <a:spcPct val="100400"/>
              </a:lnSpc>
              <a:spcBef>
                <a:spcPts val="294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Computer</a:t>
            </a:r>
            <a:r>
              <a:rPr dirty="0" sz="2450" spc="-9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가</a:t>
            </a:r>
            <a:r>
              <a:rPr dirty="0" sz="2450" spc="-315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이미지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,</a:t>
            </a:r>
            <a:r>
              <a:rPr dirty="0" sz="2450" spc="-2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인간의</a:t>
            </a:r>
            <a:r>
              <a:rPr dirty="0" sz="2450" spc="-32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목소리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,</a:t>
            </a:r>
            <a:r>
              <a:rPr dirty="0" sz="2450" spc="-2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악기소리</a:t>
            </a:r>
            <a:r>
              <a:rPr dirty="0" sz="2450" spc="-335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등을</a:t>
            </a:r>
            <a:r>
              <a:rPr dirty="0" sz="2450" spc="-33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실제와</a:t>
            </a:r>
            <a:r>
              <a:rPr dirty="0" sz="2450" spc="-32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 spc="-25">
                <a:solidFill>
                  <a:srgbClr val="333333"/>
                </a:solidFill>
                <a:latin typeface="맑은 고딕"/>
                <a:cs typeface="맑은 고딕"/>
              </a:rPr>
              <a:t>같이 생성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3333"/>
              </a:buClr>
              <a:buFont typeface="Arial"/>
              <a:buChar char="•"/>
            </a:pPr>
            <a:endParaRPr sz="1600">
              <a:latin typeface="맑은 고딕"/>
              <a:cs typeface="맑은 고딕"/>
            </a:endParaRPr>
          </a:p>
          <a:p>
            <a:pPr marL="262255" indent="-250190">
              <a:lnSpc>
                <a:spcPts val="2940"/>
              </a:lnSpc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위조를</a:t>
            </a:r>
            <a:r>
              <a:rPr dirty="0" sz="2450" spc="-34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담당하는</a:t>
            </a:r>
            <a:r>
              <a:rPr dirty="0" sz="2450" spc="-335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 spc="-10">
                <a:solidFill>
                  <a:srgbClr val="333333"/>
                </a:solidFill>
                <a:latin typeface="Calibri"/>
                <a:cs typeface="Calibri"/>
              </a:rPr>
              <a:t>Generator(</a:t>
            </a:r>
            <a:r>
              <a:rPr dirty="0" sz="2450" spc="-10">
                <a:solidFill>
                  <a:srgbClr val="333333"/>
                </a:solidFill>
                <a:latin typeface="맑은 고딕"/>
                <a:cs typeface="맑은 고딕"/>
              </a:rPr>
              <a:t>생성자</a:t>
            </a:r>
            <a:r>
              <a:rPr dirty="0" sz="2450" spc="-1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dirty="0" sz="2450" spc="-5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와</a:t>
            </a:r>
            <a:r>
              <a:rPr dirty="0" sz="2450" spc="-315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위조를</a:t>
            </a:r>
            <a:r>
              <a:rPr dirty="0" sz="2450" spc="-33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 spc="-20">
                <a:solidFill>
                  <a:srgbClr val="333333"/>
                </a:solidFill>
                <a:latin typeface="맑은 고딕"/>
                <a:cs typeface="맑은 고딕"/>
              </a:rPr>
              <a:t>판별하는</a:t>
            </a:r>
            <a:endParaRPr sz="2450">
              <a:latin typeface="맑은 고딕"/>
              <a:cs typeface="맑은 고딕"/>
            </a:endParaRPr>
          </a:p>
          <a:p>
            <a:pPr marL="262255">
              <a:lnSpc>
                <a:spcPct val="100000"/>
              </a:lnSpc>
              <a:tabLst>
                <a:tab pos="7426325" algn="l"/>
              </a:tabLst>
            </a:pP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Discriminator</a:t>
            </a:r>
            <a:r>
              <a:rPr dirty="0" sz="2450" spc="-13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 spc="-10">
                <a:solidFill>
                  <a:srgbClr val="333333"/>
                </a:solidFill>
                <a:latin typeface="Calibri"/>
                <a:cs typeface="Calibri"/>
              </a:rPr>
              <a:t>(</a:t>
            </a:r>
            <a:r>
              <a:rPr dirty="0" sz="2450" spc="-10">
                <a:solidFill>
                  <a:srgbClr val="333333"/>
                </a:solidFill>
                <a:latin typeface="맑은 고딕"/>
                <a:cs typeface="맑은 고딕"/>
              </a:rPr>
              <a:t>판별자</a:t>
            </a:r>
            <a:r>
              <a:rPr dirty="0" sz="2450" spc="-1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dirty="0" sz="2450" spc="-10">
                <a:solidFill>
                  <a:srgbClr val="333333"/>
                </a:solidFill>
                <a:latin typeface="맑은 고딕"/>
                <a:cs typeface="맑은 고딕"/>
              </a:rPr>
              <a:t>의</a:t>
            </a:r>
            <a:r>
              <a:rPr dirty="0" sz="2450" spc="-325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두개의</a:t>
            </a:r>
            <a:r>
              <a:rPr dirty="0" sz="2450" spc="-33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Deep</a:t>
            </a:r>
            <a:r>
              <a:rPr dirty="0" sz="2450" spc="-4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Neural</a:t>
            </a:r>
            <a:r>
              <a:rPr dirty="0" sz="2450" spc="-3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2450" spc="-10">
                <a:solidFill>
                  <a:srgbClr val="333333"/>
                </a:solidFill>
                <a:latin typeface="Calibri"/>
                <a:cs typeface="Calibri"/>
              </a:rPr>
              <a:t>Network</a:t>
            </a:r>
            <a:r>
              <a:rPr dirty="0" sz="2450">
                <a:solidFill>
                  <a:srgbClr val="333333"/>
                </a:solidFill>
                <a:latin typeface="Calibri"/>
                <a:cs typeface="Calibri"/>
              </a:rPr>
              <a:t>	</a:t>
            </a:r>
            <a:r>
              <a:rPr dirty="0" sz="2450">
                <a:solidFill>
                  <a:srgbClr val="333333"/>
                </a:solidFill>
                <a:latin typeface="맑은 고딕"/>
                <a:cs typeface="맑은 고딕"/>
              </a:rPr>
              <a:t>으로</a:t>
            </a:r>
            <a:r>
              <a:rPr dirty="0" sz="2450" spc="-330">
                <a:solidFill>
                  <a:srgbClr val="333333"/>
                </a:solidFill>
                <a:latin typeface="맑은 고딕"/>
                <a:cs typeface="맑은 고딕"/>
              </a:rPr>
              <a:t> </a:t>
            </a:r>
            <a:r>
              <a:rPr dirty="0" sz="2450" spc="-25">
                <a:solidFill>
                  <a:srgbClr val="333333"/>
                </a:solidFill>
                <a:latin typeface="맑은 고딕"/>
                <a:cs typeface="맑은 고딕"/>
              </a:rPr>
              <a:t>구성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GAN</a:t>
            </a:r>
            <a:r>
              <a:rPr dirty="0" spc="-25"/>
              <a:t> </a:t>
            </a:r>
            <a:r>
              <a:rPr dirty="0"/>
              <a:t>의</a:t>
            </a:r>
            <a:r>
              <a:rPr dirty="0" spc="-5"/>
              <a:t> </a:t>
            </a:r>
            <a:r>
              <a:rPr dirty="0"/>
              <a:t>목표</a:t>
            </a:r>
            <a:r>
              <a:rPr dirty="0" spc="-20"/>
              <a:t> </a:t>
            </a:r>
            <a:r>
              <a:rPr dirty="0" sz="2450"/>
              <a:t>–</a:t>
            </a:r>
            <a:r>
              <a:rPr dirty="0" sz="2450" spc="-5"/>
              <a:t> </a:t>
            </a:r>
            <a:r>
              <a:rPr dirty="0" sz="2450"/>
              <a:t>두개</a:t>
            </a:r>
            <a:r>
              <a:rPr dirty="0" sz="2450" spc="-5"/>
              <a:t> </a:t>
            </a:r>
            <a:r>
              <a:rPr dirty="0" sz="2450"/>
              <a:t>확률</a:t>
            </a:r>
            <a:r>
              <a:rPr dirty="0" sz="2450" spc="-20"/>
              <a:t> </a:t>
            </a:r>
            <a:r>
              <a:rPr dirty="0" sz="2450"/>
              <a:t>분포의</a:t>
            </a:r>
            <a:r>
              <a:rPr dirty="0" sz="2450" spc="-20"/>
              <a:t> </a:t>
            </a:r>
            <a:r>
              <a:rPr dirty="0" sz="2450"/>
              <a:t>차이를</a:t>
            </a:r>
            <a:r>
              <a:rPr dirty="0" sz="2450" spc="-35"/>
              <a:t> </a:t>
            </a:r>
            <a:r>
              <a:rPr dirty="0" sz="2450"/>
              <a:t>줄여</a:t>
            </a:r>
            <a:r>
              <a:rPr dirty="0" sz="2450" spc="-5"/>
              <a:t> </a:t>
            </a:r>
            <a:r>
              <a:rPr dirty="0" sz="2450"/>
              <a:t>주는</a:t>
            </a:r>
            <a:r>
              <a:rPr dirty="0" sz="2450" spc="-20"/>
              <a:t> </a:t>
            </a:r>
            <a:r>
              <a:rPr dirty="0" sz="2450" spc="-50"/>
              <a:t>것</a:t>
            </a:r>
            <a:endParaRPr sz="24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736" y="2712555"/>
            <a:ext cx="6407512" cy="341671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582043" y="3950614"/>
            <a:ext cx="3818254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Model</a:t>
            </a:r>
            <a:r>
              <a:rPr dirty="0" sz="1750" spc="-2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이</a:t>
            </a:r>
            <a:r>
              <a:rPr dirty="0" sz="1750" spc="-1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생성한</a:t>
            </a:r>
            <a:r>
              <a:rPr dirty="0" sz="1750" spc="-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image</a:t>
            </a:r>
            <a:r>
              <a:rPr dirty="0" sz="1750" spc="-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의 확률</a:t>
            </a:r>
            <a:r>
              <a:rPr dirty="0" sz="1750" spc="-1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spc="-25" b="1">
                <a:solidFill>
                  <a:srgbClr val="FF0000"/>
                </a:solidFill>
                <a:latin typeface="맑은 고딕"/>
                <a:cs typeface="맑은 고딕"/>
              </a:rPr>
              <a:t>분포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49005" y="3002737"/>
            <a:ext cx="254444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00B0F0"/>
                </a:solidFill>
                <a:latin typeface="맑은 고딕"/>
                <a:cs typeface="맑은 고딕"/>
              </a:rPr>
              <a:t>실제</a:t>
            </a:r>
            <a:r>
              <a:rPr dirty="0" sz="1750" spc="-15" b="1">
                <a:solidFill>
                  <a:srgbClr val="00B0F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00B0F0"/>
                </a:solidFill>
                <a:latin typeface="맑은 고딕"/>
                <a:cs typeface="맑은 고딕"/>
              </a:rPr>
              <a:t>image</a:t>
            </a:r>
            <a:r>
              <a:rPr dirty="0" sz="1750" spc="5" b="1">
                <a:solidFill>
                  <a:srgbClr val="00B0F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00B0F0"/>
                </a:solidFill>
                <a:latin typeface="맑은 고딕"/>
                <a:cs typeface="맑은 고딕"/>
              </a:rPr>
              <a:t>의</a:t>
            </a:r>
            <a:r>
              <a:rPr dirty="0" sz="1750" spc="-15" b="1">
                <a:solidFill>
                  <a:srgbClr val="00B0F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00B0F0"/>
                </a:solidFill>
                <a:latin typeface="맑은 고딕"/>
                <a:cs typeface="맑은 고딕"/>
              </a:rPr>
              <a:t>확률 </a:t>
            </a:r>
            <a:r>
              <a:rPr dirty="0" sz="1750" spc="-25" b="1">
                <a:solidFill>
                  <a:srgbClr val="00B0F0"/>
                </a:solidFill>
                <a:latin typeface="맑은 고딕"/>
                <a:cs typeface="맑은 고딕"/>
              </a:rPr>
              <a:t>분포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846351" y="3126319"/>
            <a:ext cx="5476875" cy="2305685"/>
            <a:chOff x="4846351" y="3126319"/>
            <a:chExt cx="5476875" cy="23056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4894" y="3126319"/>
              <a:ext cx="5047879" cy="230563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851679" y="3876497"/>
              <a:ext cx="527050" cy="575945"/>
            </a:xfrm>
            <a:custGeom>
              <a:avLst/>
              <a:gdLst/>
              <a:ahLst/>
              <a:cxnLst/>
              <a:rect l="l" t="t" r="r" b="b"/>
              <a:pathLst>
                <a:path w="527050" h="575945">
                  <a:moveTo>
                    <a:pt x="263359" y="0"/>
                  </a:moveTo>
                  <a:lnTo>
                    <a:pt x="263359" y="144703"/>
                  </a:lnTo>
                  <a:lnTo>
                    <a:pt x="0" y="144703"/>
                  </a:lnTo>
                  <a:lnTo>
                    <a:pt x="0" y="431063"/>
                  </a:lnTo>
                  <a:lnTo>
                    <a:pt x="263359" y="431063"/>
                  </a:lnTo>
                  <a:lnTo>
                    <a:pt x="263359" y="575754"/>
                  </a:lnTo>
                  <a:lnTo>
                    <a:pt x="526732" y="287883"/>
                  </a:lnTo>
                  <a:lnTo>
                    <a:pt x="263359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851679" y="3876497"/>
              <a:ext cx="527050" cy="575945"/>
            </a:xfrm>
            <a:custGeom>
              <a:avLst/>
              <a:gdLst/>
              <a:ahLst/>
              <a:cxnLst/>
              <a:rect l="l" t="t" r="r" b="b"/>
              <a:pathLst>
                <a:path w="527050" h="575945">
                  <a:moveTo>
                    <a:pt x="0" y="144703"/>
                  </a:moveTo>
                  <a:lnTo>
                    <a:pt x="263359" y="144703"/>
                  </a:lnTo>
                  <a:lnTo>
                    <a:pt x="263359" y="0"/>
                  </a:lnTo>
                  <a:lnTo>
                    <a:pt x="526732" y="287883"/>
                  </a:lnTo>
                  <a:lnTo>
                    <a:pt x="263359" y="575754"/>
                  </a:lnTo>
                  <a:lnTo>
                    <a:pt x="263359" y="431063"/>
                  </a:lnTo>
                  <a:lnTo>
                    <a:pt x="0" y="431063"/>
                  </a:lnTo>
                  <a:lnTo>
                    <a:pt x="0" y="144703"/>
                  </a:lnTo>
                  <a:close/>
                </a:path>
              </a:pathLst>
            </a:custGeom>
            <a:ln w="1065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2818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Image</a:t>
            </a:r>
            <a:r>
              <a:rPr dirty="0" spc="-35"/>
              <a:t> </a:t>
            </a:r>
            <a:r>
              <a:rPr dirty="0"/>
              <a:t>의</a:t>
            </a:r>
            <a:r>
              <a:rPr dirty="0" spc="-10"/>
              <a:t> </a:t>
            </a:r>
            <a:r>
              <a:rPr dirty="0"/>
              <a:t>확률</a:t>
            </a:r>
            <a:r>
              <a:rPr dirty="0" spc="-25"/>
              <a:t> 분포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569" y="2551328"/>
            <a:ext cx="2709760" cy="166037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70800" y="4473994"/>
            <a:ext cx="3494404" cy="19481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9050">
              <a:lnSpc>
                <a:spcPct val="100400"/>
              </a:lnSpc>
              <a:spcBef>
                <a:spcPts val="90"/>
              </a:spcBef>
            </a:pPr>
            <a:r>
              <a:rPr dirty="0" sz="2100">
                <a:latin typeface="맑은 고딕"/>
                <a:cs typeface="맑은 고딕"/>
              </a:rPr>
              <a:t>Pixel</a:t>
            </a:r>
            <a:r>
              <a:rPr dirty="0" sz="2100" spc="-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64x64x3인</a:t>
            </a:r>
            <a:r>
              <a:rPr dirty="0" sz="2100" spc="3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image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의 </a:t>
            </a:r>
            <a:r>
              <a:rPr dirty="0" sz="2100">
                <a:latin typeface="맑은 고딕"/>
                <a:cs typeface="맑은 고딕"/>
              </a:rPr>
              <a:t>확률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분포</a:t>
            </a:r>
            <a:endParaRPr sz="2100">
              <a:latin typeface="맑은 고딕"/>
              <a:cs typeface="맑은 고딕"/>
            </a:endParaRPr>
          </a:p>
          <a:p>
            <a:pPr marL="12700" marR="5080">
              <a:lnSpc>
                <a:spcPct val="100400"/>
              </a:lnSpc>
              <a:spcBef>
                <a:spcPts val="2495"/>
              </a:spcBef>
            </a:pPr>
            <a:r>
              <a:rPr dirty="0" sz="2100">
                <a:latin typeface="맑은 고딕"/>
                <a:cs typeface="맑은 고딕"/>
              </a:rPr>
              <a:t>X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Wingdings"/>
                <a:cs typeface="Wingdings"/>
              </a:rPr>
              <a:t></a:t>
            </a:r>
            <a:r>
              <a:rPr dirty="0" sz="2100" spc="215">
                <a:latin typeface="Times New Roman"/>
                <a:cs typeface="Times New Roman"/>
              </a:rPr>
              <a:t> </a:t>
            </a:r>
            <a:r>
              <a:rPr dirty="0" sz="2100">
                <a:latin typeface="맑은 고딕"/>
                <a:cs typeface="맑은 고딕"/>
              </a:rPr>
              <a:t>0~255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의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값을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갖는 </a:t>
            </a:r>
            <a:r>
              <a:rPr dirty="0" sz="2100">
                <a:latin typeface="맑은 고딕"/>
                <a:cs typeface="맑은 고딕"/>
              </a:rPr>
              <a:t>64x64x(255x255x255)</a:t>
            </a:r>
            <a:r>
              <a:rPr dirty="0" sz="2100" spc="2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고차원 </a:t>
            </a:r>
            <a:r>
              <a:rPr dirty="0" sz="2100" spc="-10">
                <a:latin typeface="맑은 고딕"/>
                <a:cs typeface="맑은 고딕"/>
              </a:rPr>
              <a:t>vector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7082" y="2475166"/>
            <a:ext cx="3478529" cy="4249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9427" y="2610358"/>
            <a:ext cx="6891020" cy="6673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200"/>
              <a:t>Jupyter</a:t>
            </a:r>
            <a:r>
              <a:rPr dirty="0" sz="4200" spc="-50"/>
              <a:t> </a:t>
            </a:r>
            <a:r>
              <a:rPr dirty="0" sz="4200"/>
              <a:t>Notebook</a:t>
            </a:r>
            <a:r>
              <a:rPr dirty="0" sz="4200" spc="-75"/>
              <a:t> </a:t>
            </a:r>
            <a:r>
              <a:rPr dirty="0" sz="4200"/>
              <a:t>사용</a:t>
            </a:r>
            <a:r>
              <a:rPr dirty="0" sz="4200" spc="-40"/>
              <a:t> </a:t>
            </a:r>
            <a:r>
              <a:rPr dirty="0" sz="4200" spc="-35"/>
              <a:t>방법</a:t>
            </a:r>
            <a:endParaRPr sz="4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151559"/>
            <a:ext cx="7750175" cy="5067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1.</a:t>
            </a:r>
            <a:r>
              <a:rPr dirty="0" sz="3150" spc="-70"/>
              <a:t> </a:t>
            </a:r>
            <a:r>
              <a:rPr dirty="0" sz="3150"/>
              <a:t>GAN</a:t>
            </a:r>
            <a:r>
              <a:rPr dirty="0" sz="3150" spc="-75"/>
              <a:t> </a:t>
            </a:r>
            <a:r>
              <a:rPr dirty="0" sz="3150"/>
              <a:t>process</a:t>
            </a:r>
            <a:r>
              <a:rPr dirty="0" sz="3150" spc="-60"/>
              <a:t> </a:t>
            </a:r>
            <a:r>
              <a:rPr dirty="0" sz="3150"/>
              <a:t>-</a:t>
            </a:r>
            <a:r>
              <a:rPr dirty="0" sz="3150" spc="-65"/>
              <a:t> </a:t>
            </a:r>
            <a:r>
              <a:rPr dirty="0" sz="3150" spc="-10"/>
              <a:t>Training</a:t>
            </a:r>
            <a:r>
              <a:rPr dirty="0" sz="3150" spc="-40"/>
              <a:t> </a:t>
            </a:r>
            <a:r>
              <a:rPr dirty="0" sz="3150"/>
              <a:t>of</a:t>
            </a:r>
            <a:r>
              <a:rPr dirty="0" sz="3150" spc="-65"/>
              <a:t> </a:t>
            </a:r>
            <a:r>
              <a:rPr dirty="0" sz="3150" spc="-10"/>
              <a:t>Discriminator</a:t>
            </a:r>
            <a:endParaRPr sz="3150"/>
          </a:p>
        </p:txBody>
      </p:sp>
      <p:sp>
        <p:nvSpPr>
          <p:cNvPr id="3" name="object 3" descr=""/>
          <p:cNvSpPr txBox="1"/>
          <p:nvPr/>
        </p:nvSpPr>
        <p:spPr>
          <a:xfrm>
            <a:off x="601103" y="1852091"/>
            <a:ext cx="9294495" cy="178688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312420" algn="l"/>
                <a:tab pos="313055" algn="l"/>
              </a:tabLst>
            </a:pPr>
            <a:r>
              <a:rPr dirty="0" sz="1900">
                <a:latin typeface="맑은 고딕"/>
                <a:cs typeface="맑은 고딕"/>
              </a:rPr>
              <a:t>Generator</a:t>
            </a:r>
            <a:r>
              <a:rPr dirty="0" sz="1900" spc="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가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random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number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를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취하여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random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(fake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image)</a:t>
            </a:r>
            <a:r>
              <a:rPr dirty="0" sz="1900" spc="1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생성</a:t>
            </a:r>
            <a:endParaRPr sz="1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"/>
              <a:buChar char="•"/>
            </a:pPr>
            <a:endParaRPr sz="1250">
              <a:latin typeface="맑은 고딕"/>
              <a:cs typeface="맑은 고딕"/>
            </a:endParaRPr>
          </a:p>
          <a:p>
            <a:pPr marL="312420" indent="-30035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12420" algn="l"/>
                <a:tab pos="313055" algn="l"/>
              </a:tabLst>
            </a:pPr>
            <a:r>
              <a:rPr dirty="0" sz="1900">
                <a:latin typeface="맑은 고딕"/>
                <a:cs typeface="맑은 고딕"/>
              </a:rPr>
              <a:t>생성된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를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actual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dataset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에서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받은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와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함께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discriminator</a:t>
            </a:r>
            <a:r>
              <a:rPr dirty="0" sz="1900" spc="-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에게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공급</a:t>
            </a:r>
            <a:endParaRPr sz="1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/>
              <a:buChar char="•"/>
            </a:pPr>
            <a:endParaRPr sz="1250">
              <a:latin typeface="맑은 고딕"/>
              <a:cs typeface="맑은 고딕"/>
            </a:endParaRPr>
          </a:p>
          <a:p>
            <a:pPr marL="312420" indent="-300355">
              <a:lnSpc>
                <a:spcPct val="100000"/>
              </a:lnSpc>
              <a:buFont typeface="Arial"/>
              <a:buChar char="•"/>
              <a:tabLst>
                <a:tab pos="312420" algn="l"/>
                <a:tab pos="313055" algn="l"/>
              </a:tabLst>
            </a:pPr>
            <a:r>
              <a:rPr dirty="0" sz="1900">
                <a:latin typeface="맑은 고딕"/>
                <a:cs typeface="맑은 고딕"/>
              </a:rPr>
              <a:t>Discriminator</a:t>
            </a:r>
            <a:r>
              <a:rPr dirty="0" sz="1900" spc="-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는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진짜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에는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1,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가짜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에는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0를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출력하도록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훈련</a:t>
            </a:r>
            <a:endParaRPr sz="1900">
              <a:latin typeface="맑은 고딕"/>
              <a:cs typeface="맑은 고딕"/>
            </a:endParaRPr>
          </a:p>
          <a:p>
            <a:pPr marL="530225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Wingdings"/>
                <a:cs typeface="Wingdings"/>
              </a:rPr>
              <a:t></a:t>
            </a:r>
            <a:r>
              <a:rPr dirty="0" sz="1900" spc="260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Binary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Classification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Problem 으로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discriminator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교육</a:t>
            </a:r>
            <a:endParaRPr sz="190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638" y="4247748"/>
            <a:ext cx="7027656" cy="210046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808154" y="3917353"/>
            <a:ext cx="829944" cy="291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31750">
              <a:lnSpc>
                <a:spcPct val="100000"/>
              </a:lnSpc>
              <a:spcBef>
                <a:spcPts val="125"/>
              </a:spcBef>
            </a:pPr>
            <a:r>
              <a:rPr dirty="0" sz="850" spc="-25">
                <a:latin typeface="맑은 고딕"/>
                <a:cs typeface="맑은 고딕"/>
              </a:rPr>
              <a:t>CNN</a:t>
            </a:r>
            <a:endParaRPr sz="85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850" spc="-10">
                <a:latin typeface="맑은 고딕"/>
                <a:cs typeface="맑은 고딕"/>
              </a:rPr>
              <a:t>(downsampling)</a:t>
            </a:r>
            <a:endParaRPr sz="850">
              <a:latin typeface="맑은 고딕"/>
              <a:cs typeface="맑은 고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89366" y="4981219"/>
            <a:ext cx="217804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50" b="1">
                <a:latin typeface="맑은 고딕"/>
                <a:cs typeface="맑은 고딕"/>
              </a:rPr>
              <a:t>0</a:t>
            </a:r>
            <a:r>
              <a:rPr dirty="0" sz="850">
                <a:latin typeface="맑은 고딕"/>
                <a:cs typeface="맑은 고딕"/>
              </a:rPr>
              <a:t>,</a:t>
            </a:r>
            <a:r>
              <a:rPr dirty="0" sz="850" spc="25">
                <a:latin typeface="맑은 고딕"/>
                <a:cs typeface="맑은 고딕"/>
              </a:rPr>
              <a:t> </a:t>
            </a:r>
            <a:r>
              <a:rPr dirty="0" sz="850" spc="-50" b="1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endParaRPr sz="8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280486" y="6167056"/>
            <a:ext cx="1336040" cy="291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5915">
              <a:lnSpc>
                <a:spcPct val="102299"/>
              </a:lnSpc>
              <a:spcBef>
                <a:spcPts val="100"/>
              </a:spcBef>
            </a:pPr>
            <a:r>
              <a:rPr dirty="0" sz="850">
                <a:latin typeface="맑은 고딕"/>
                <a:cs typeface="맑은 고딕"/>
              </a:rPr>
              <a:t>Inverse</a:t>
            </a:r>
            <a:r>
              <a:rPr dirty="0" sz="850" spc="75">
                <a:latin typeface="맑은 고딕"/>
                <a:cs typeface="맑은 고딕"/>
              </a:rPr>
              <a:t> </a:t>
            </a:r>
            <a:r>
              <a:rPr dirty="0" sz="850" spc="-25">
                <a:latin typeface="맑은 고딕"/>
                <a:cs typeface="맑은 고딕"/>
              </a:rPr>
              <a:t>CNN </a:t>
            </a:r>
            <a:r>
              <a:rPr dirty="0" sz="850">
                <a:latin typeface="맑은 고딕"/>
                <a:cs typeface="맑은 고딕"/>
              </a:rPr>
              <a:t>(upsampling</a:t>
            </a:r>
            <a:r>
              <a:rPr dirty="0" sz="850" spc="60">
                <a:latin typeface="맑은 고딕"/>
                <a:cs typeface="맑은 고딕"/>
              </a:rPr>
              <a:t> </a:t>
            </a:r>
            <a:r>
              <a:rPr dirty="0" sz="850">
                <a:latin typeface="맑은 고딕"/>
                <a:cs typeface="맑은 고딕"/>
              </a:rPr>
              <a:t>to</a:t>
            </a:r>
            <a:r>
              <a:rPr dirty="0" sz="850" spc="70">
                <a:latin typeface="맑은 고딕"/>
                <a:cs typeface="맑은 고딕"/>
              </a:rPr>
              <a:t> </a:t>
            </a:r>
            <a:r>
              <a:rPr dirty="0" sz="850">
                <a:latin typeface="맑은 고딕"/>
                <a:cs typeface="맑은 고딕"/>
              </a:rPr>
              <a:t>an</a:t>
            </a:r>
            <a:r>
              <a:rPr dirty="0" sz="850" spc="65">
                <a:latin typeface="맑은 고딕"/>
                <a:cs typeface="맑은 고딕"/>
              </a:rPr>
              <a:t> </a:t>
            </a:r>
            <a:r>
              <a:rPr dirty="0" sz="850" spc="-10">
                <a:latin typeface="맑은 고딕"/>
                <a:cs typeface="맑은 고딕"/>
              </a:rPr>
              <a:t>image)</a:t>
            </a:r>
            <a:endParaRPr sz="8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453033" y="5947270"/>
            <a:ext cx="5346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맑은 고딕"/>
                <a:cs typeface="맑은 고딕"/>
              </a:rPr>
              <a:t>Label=0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762542" y="4113161"/>
            <a:ext cx="53403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맑은 고딕"/>
                <a:cs typeface="맑은 고딕"/>
              </a:rPr>
              <a:t>Label=</a:t>
            </a:r>
            <a:r>
              <a:rPr dirty="0" sz="1050" spc="-10" b="1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endParaRPr sz="1050">
              <a:latin typeface="맑은 고딕"/>
              <a:cs typeface="맑은 고딕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346094" y="3798823"/>
            <a:ext cx="5725795" cy="2755900"/>
            <a:chOff x="3346094" y="3798823"/>
            <a:chExt cx="5725795" cy="2755900"/>
          </a:xfrm>
        </p:grpSpPr>
        <p:sp>
          <p:nvSpPr>
            <p:cNvPr id="11" name="object 11" descr=""/>
            <p:cNvSpPr/>
            <p:nvPr/>
          </p:nvSpPr>
          <p:spPr>
            <a:xfrm>
              <a:off x="4804486" y="3884117"/>
              <a:ext cx="4253865" cy="1489710"/>
            </a:xfrm>
            <a:custGeom>
              <a:avLst/>
              <a:gdLst/>
              <a:ahLst/>
              <a:cxnLst/>
              <a:rect l="l" t="t" r="r" b="b"/>
              <a:pathLst>
                <a:path w="4253865" h="1489710">
                  <a:moveTo>
                    <a:pt x="0" y="744829"/>
                  </a:moveTo>
                  <a:lnTo>
                    <a:pt x="4345" y="696819"/>
                  </a:lnTo>
                  <a:lnTo>
                    <a:pt x="17207" y="649618"/>
                  </a:lnTo>
                  <a:lnTo>
                    <a:pt x="38322" y="603320"/>
                  </a:lnTo>
                  <a:lnTo>
                    <a:pt x="67425" y="558016"/>
                  </a:lnTo>
                  <a:lnTo>
                    <a:pt x="104255" y="513800"/>
                  </a:lnTo>
                  <a:lnTo>
                    <a:pt x="148548" y="470763"/>
                  </a:lnTo>
                  <a:lnTo>
                    <a:pt x="200040" y="428999"/>
                  </a:lnTo>
                  <a:lnTo>
                    <a:pt x="258469" y="388600"/>
                  </a:lnTo>
                  <a:lnTo>
                    <a:pt x="323570" y="349658"/>
                  </a:lnTo>
                  <a:lnTo>
                    <a:pt x="358540" y="330763"/>
                  </a:lnTo>
                  <a:lnTo>
                    <a:pt x="395081" y="312267"/>
                  </a:lnTo>
                  <a:lnTo>
                    <a:pt x="433157" y="294182"/>
                  </a:lnTo>
                  <a:lnTo>
                    <a:pt x="472737" y="276519"/>
                  </a:lnTo>
                  <a:lnTo>
                    <a:pt x="513788" y="259289"/>
                  </a:lnTo>
                  <a:lnTo>
                    <a:pt x="556277" y="242506"/>
                  </a:lnTo>
                  <a:lnTo>
                    <a:pt x="600171" y="226179"/>
                  </a:lnTo>
                  <a:lnTo>
                    <a:pt x="645437" y="210320"/>
                  </a:lnTo>
                  <a:lnTo>
                    <a:pt x="692042" y="194942"/>
                  </a:lnTo>
                  <a:lnTo>
                    <a:pt x="739953" y="180056"/>
                  </a:lnTo>
                  <a:lnTo>
                    <a:pt x="789137" y="165673"/>
                  </a:lnTo>
                  <a:lnTo>
                    <a:pt x="839561" y="151804"/>
                  </a:lnTo>
                  <a:lnTo>
                    <a:pt x="891193" y="138463"/>
                  </a:lnTo>
                  <a:lnTo>
                    <a:pt x="944000" y="125659"/>
                  </a:lnTo>
                  <a:lnTo>
                    <a:pt x="997948" y="113405"/>
                  </a:lnTo>
                  <a:lnTo>
                    <a:pt x="1053004" y="101711"/>
                  </a:lnTo>
                  <a:lnTo>
                    <a:pt x="1109137" y="90591"/>
                  </a:lnTo>
                  <a:lnTo>
                    <a:pt x="1166312" y="80055"/>
                  </a:lnTo>
                  <a:lnTo>
                    <a:pt x="1224498" y="70115"/>
                  </a:lnTo>
                  <a:lnTo>
                    <a:pt x="1283660" y="60782"/>
                  </a:lnTo>
                  <a:lnTo>
                    <a:pt x="1343766" y="52068"/>
                  </a:lnTo>
                  <a:lnTo>
                    <a:pt x="1404784" y="43985"/>
                  </a:lnTo>
                  <a:lnTo>
                    <a:pt x="1466680" y="36544"/>
                  </a:lnTo>
                  <a:lnTo>
                    <a:pt x="1529421" y="29757"/>
                  </a:lnTo>
                  <a:lnTo>
                    <a:pt x="1592975" y="23635"/>
                  </a:lnTo>
                  <a:lnTo>
                    <a:pt x="1657308" y="18190"/>
                  </a:lnTo>
                  <a:lnTo>
                    <a:pt x="1722388" y="13433"/>
                  </a:lnTo>
                  <a:lnTo>
                    <a:pt x="1788182" y="9377"/>
                  </a:lnTo>
                  <a:lnTo>
                    <a:pt x="1854656" y="6032"/>
                  </a:lnTo>
                  <a:lnTo>
                    <a:pt x="1921778" y="3410"/>
                  </a:lnTo>
                  <a:lnTo>
                    <a:pt x="1989516" y="1523"/>
                  </a:lnTo>
                  <a:lnTo>
                    <a:pt x="2057835" y="382"/>
                  </a:lnTo>
                  <a:lnTo>
                    <a:pt x="2126703" y="0"/>
                  </a:lnTo>
                  <a:lnTo>
                    <a:pt x="2195486" y="382"/>
                  </a:lnTo>
                  <a:lnTo>
                    <a:pt x="2263726" y="1523"/>
                  </a:lnTo>
                  <a:lnTo>
                    <a:pt x="2331390" y="3410"/>
                  </a:lnTo>
                  <a:lnTo>
                    <a:pt x="2398446" y="6032"/>
                  </a:lnTo>
                  <a:lnTo>
                    <a:pt x="2464861" y="9377"/>
                  </a:lnTo>
                  <a:lnTo>
                    <a:pt x="2530600" y="13433"/>
                  </a:lnTo>
                  <a:lnTo>
                    <a:pt x="2595632" y="18190"/>
                  </a:lnTo>
                  <a:lnTo>
                    <a:pt x="2659922" y="23635"/>
                  </a:lnTo>
                  <a:lnTo>
                    <a:pt x="2723438" y="29757"/>
                  </a:lnTo>
                  <a:lnTo>
                    <a:pt x="2786148" y="36544"/>
                  </a:lnTo>
                  <a:lnTo>
                    <a:pt x="2848016" y="43985"/>
                  </a:lnTo>
                  <a:lnTo>
                    <a:pt x="2909011" y="52068"/>
                  </a:lnTo>
                  <a:lnTo>
                    <a:pt x="2969100" y="60782"/>
                  </a:lnTo>
                  <a:lnTo>
                    <a:pt x="3028249" y="70115"/>
                  </a:lnTo>
                  <a:lnTo>
                    <a:pt x="3086424" y="80055"/>
                  </a:lnTo>
                  <a:lnTo>
                    <a:pt x="3143594" y="90591"/>
                  </a:lnTo>
                  <a:lnTo>
                    <a:pt x="3199725" y="101711"/>
                  </a:lnTo>
                  <a:lnTo>
                    <a:pt x="3254783" y="113405"/>
                  </a:lnTo>
                  <a:lnTo>
                    <a:pt x="3308737" y="125659"/>
                  </a:lnTo>
                  <a:lnTo>
                    <a:pt x="3361551" y="138463"/>
                  </a:lnTo>
                  <a:lnTo>
                    <a:pt x="3413194" y="151804"/>
                  </a:lnTo>
                  <a:lnTo>
                    <a:pt x="3463632" y="165673"/>
                  </a:lnTo>
                  <a:lnTo>
                    <a:pt x="3512833" y="180056"/>
                  </a:lnTo>
                  <a:lnTo>
                    <a:pt x="3560762" y="194942"/>
                  </a:lnTo>
                  <a:lnTo>
                    <a:pt x="3607388" y="210320"/>
                  </a:lnTo>
                  <a:lnTo>
                    <a:pt x="3652676" y="226179"/>
                  </a:lnTo>
                  <a:lnTo>
                    <a:pt x="3696593" y="242506"/>
                  </a:lnTo>
                  <a:lnTo>
                    <a:pt x="3739108" y="259289"/>
                  </a:lnTo>
                  <a:lnTo>
                    <a:pt x="3780186" y="276519"/>
                  </a:lnTo>
                  <a:lnTo>
                    <a:pt x="3819794" y="294182"/>
                  </a:lnTo>
                  <a:lnTo>
                    <a:pt x="3857899" y="312267"/>
                  </a:lnTo>
                  <a:lnTo>
                    <a:pt x="3894468" y="330763"/>
                  </a:lnTo>
                  <a:lnTo>
                    <a:pt x="3929468" y="349658"/>
                  </a:lnTo>
                  <a:lnTo>
                    <a:pt x="3962867" y="368941"/>
                  </a:lnTo>
                  <a:lnTo>
                    <a:pt x="4024724" y="408623"/>
                  </a:lnTo>
                  <a:lnTo>
                    <a:pt x="4079775" y="449716"/>
                  </a:lnTo>
                  <a:lnTo>
                    <a:pt x="4127755" y="492128"/>
                  </a:lnTo>
                  <a:lnTo>
                    <a:pt x="4168398" y="535766"/>
                  </a:lnTo>
                  <a:lnTo>
                    <a:pt x="4201441" y="580538"/>
                  </a:lnTo>
                  <a:lnTo>
                    <a:pt x="4226618" y="626351"/>
                  </a:lnTo>
                  <a:lnTo>
                    <a:pt x="4243664" y="673112"/>
                  </a:lnTo>
                  <a:lnTo>
                    <a:pt x="4252314" y="720729"/>
                  </a:lnTo>
                  <a:lnTo>
                    <a:pt x="4253407" y="744829"/>
                  </a:lnTo>
                  <a:lnTo>
                    <a:pt x="4252314" y="768930"/>
                  </a:lnTo>
                  <a:lnTo>
                    <a:pt x="4243664" y="816546"/>
                  </a:lnTo>
                  <a:lnTo>
                    <a:pt x="4226618" y="863308"/>
                  </a:lnTo>
                  <a:lnTo>
                    <a:pt x="4201441" y="909120"/>
                  </a:lnTo>
                  <a:lnTo>
                    <a:pt x="4168398" y="953892"/>
                  </a:lnTo>
                  <a:lnTo>
                    <a:pt x="4127755" y="997530"/>
                  </a:lnTo>
                  <a:lnTo>
                    <a:pt x="4079775" y="1039942"/>
                  </a:lnTo>
                  <a:lnTo>
                    <a:pt x="4024724" y="1081035"/>
                  </a:lnTo>
                  <a:lnTo>
                    <a:pt x="3962867" y="1120717"/>
                  </a:lnTo>
                  <a:lnTo>
                    <a:pt x="3929468" y="1140000"/>
                  </a:lnTo>
                  <a:lnTo>
                    <a:pt x="3894468" y="1158895"/>
                  </a:lnTo>
                  <a:lnTo>
                    <a:pt x="3857899" y="1177391"/>
                  </a:lnTo>
                  <a:lnTo>
                    <a:pt x="3819794" y="1195476"/>
                  </a:lnTo>
                  <a:lnTo>
                    <a:pt x="3780186" y="1213140"/>
                  </a:lnTo>
                  <a:lnTo>
                    <a:pt x="3739108" y="1230369"/>
                  </a:lnTo>
                  <a:lnTo>
                    <a:pt x="3696593" y="1247153"/>
                  </a:lnTo>
                  <a:lnTo>
                    <a:pt x="3652676" y="1263480"/>
                  </a:lnTo>
                  <a:lnTo>
                    <a:pt x="3607388" y="1279338"/>
                  </a:lnTo>
                  <a:lnTo>
                    <a:pt x="3560762" y="1294716"/>
                  </a:lnTo>
                  <a:lnTo>
                    <a:pt x="3512833" y="1309602"/>
                  </a:lnTo>
                  <a:lnTo>
                    <a:pt x="3463632" y="1323985"/>
                  </a:lnTo>
                  <a:lnTo>
                    <a:pt x="3413194" y="1337854"/>
                  </a:lnTo>
                  <a:lnTo>
                    <a:pt x="3361551" y="1351196"/>
                  </a:lnTo>
                  <a:lnTo>
                    <a:pt x="3308737" y="1363999"/>
                  </a:lnTo>
                  <a:lnTo>
                    <a:pt x="3254783" y="1376254"/>
                  </a:lnTo>
                  <a:lnTo>
                    <a:pt x="3199725" y="1387947"/>
                  </a:lnTo>
                  <a:lnTo>
                    <a:pt x="3143594" y="1399067"/>
                  </a:lnTo>
                  <a:lnTo>
                    <a:pt x="3086424" y="1409603"/>
                  </a:lnTo>
                  <a:lnTo>
                    <a:pt x="3028249" y="1419543"/>
                  </a:lnTo>
                  <a:lnTo>
                    <a:pt x="2969100" y="1428876"/>
                  </a:lnTo>
                  <a:lnTo>
                    <a:pt x="2909011" y="1437590"/>
                  </a:lnTo>
                  <a:lnTo>
                    <a:pt x="2848016" y="1445673"/>
                  </a:lnTo>
                  <a:lnTo>
                    <a:pt x="2786148" y="1453114"/>
                  </a:lnTo>
                  <a:lnTo>
                    <a:pt x="2723438" y="1459901"/>
                  </a:lnTo>
                  <a:lnTo>
                    <a:pt x="2659922" y="1466023"/>
                  </a:lnTo>
                  <a:lnTo>
                    <a:pt x="2595632" y="1471468"/>
                  </a:lnTo>
                  <a:lnTo>
                    <a:pt x="2530600" y="1476225"/>
                  </a:lnTo>
                  <a:lnTo>
                    <a:pt x="2464861" y="1480281"/>
                  </a:lnTo>
                  <a:lnTo>
                    <a:pt x="2398446" y="1483626"/>
                  </a:lnTo>
                  <a:lnTo>
                    <a:pt x="2331390" y="1486248"/>
                  </a:lnTo>
                  <a:lnTo>
                    <a:pt x="2263726" y="1488135"/>
                  </a:lnTo>
                  <a:lnTo>
                    <a:pt x="2195486" y="1489276"/>
                  </a:lnTo>
                  <a:lnTo>
                    <a:pt x="2126703" y="1489659"/>
                  </a:lnTo>
                  <a:lnTo>
                    <a:pt x="2057835" y="1489276"/>
                  </a:lnTo>
                  <a:lnTo>
                    <a:pt x="1989516" y="1488135"/>
                  </a:lnTo>
                  <a:lnTo>
                    <a:pt x="1921778" y="1486248"/>
                  </a:lnTo>
                  <a:lnTo>
                    <a:pt x="1854656" y="1483626"/>
                  </a:lnTo>
                  <a:lnTo>
                    <a:pt x="1788182" y="1480281"/>
                  </a:lnTo>
                  <a:lnTo>
                    <a:pt x="1722388" y="1476225"/>
                  </a:lnTo>
                  <a:lnTo>
                    <a:pt x="1657308" y="1471468"/>
                  </a:lnTo>
                  <a:lnTo>
                    <a:pt x="1592975" y="1466023"/>
                  </a:lnTo>
                  <a:lnTo>
                    <a:pt x="1529421" y="1459901"/>
                  </a:lnTo>
                  <a:lnTo>
                    <a:pt x="1466680" y="1453114"/>
                  </a:lnTo>
                  <a:lnTo>
                    <a:pt x="1404784" y="1445673"/>
                  </a:lnTo>
                  <a:lnTo>
                    <a:pt x="1343766" y="1437590"/>
                  </a:lnTo>
                  <a:lnTo>
                    <a:pt x="1283660" y="1428876"/>
                  </a:lnTo>
                  <a:lnTo>
                    <a:pt x="1224498" y="1419543"/>
                  </a:lnTo>
                  <a:lnTo>
                    <a:pt x="1166312" y="1409603"/>
                  </a:lnTo>
                  <a:lnTo>
                    <a:pt x="1109137" y="1399067"/>
                  </a:lnTo>
                  <a:lnTo>
                    <a:pt x="1053004" y="1387947"/>
                  </a:lnTo>
                  <a:lnTo>
                    <a:pt x="997948" y="1376254"/>
                  </a:lnTo>
                  <a:lnTo>
                    <a:pt x="944000" y="1363999"/>
                  </a:lnTo>
                  <a:lnTo>
                    <a:pt x="891193" y="1351196"/>
                  </a:lnTo>
                  <a:lnTo>
                    <a:pt x="839561" y="1337854"/>
                  </a:lnTo>
                  <a:lnTo>
                    <a:pt x="789137" y="1323985"/>
                  </a:lnTo>
                  <a:lnTo>
                    <a:pt x="739953" y="1309602"/>
                  </a:lnTo>
                  <a:lnTo>
                    <a:pt x="692042" y="1294716"/>
                  </a:lnTo>
                  <a:lnTo>
                    <a:pt x="645437" y="1279338"/>
                  </a:lnTo>
                  <a:lnTo>
                    <a:pt x="600171" y="1263480"/>
                  </a:lnTo>
                  <a:lnTo>
                    <a:pt x="556277" y="1247153"/>
                  </a:lnTo>
                  <a:lnTo>
                    <a:pt x="513788" y="1230369"/>
                  </a:lnTo>
                  <a:lnTo>
                    <a:pt x="472737" y="1213140"/>
                  </a:lnTo>
                  <a:lnTo>
                    <a:pt x="433157" y="1195476"/>
                  </a:lnTo>
                  <a:lnTo>
                    <a:pt x="395081" y="1177391"/>
                  </a:lnTo>
                  <a:lnTo>
                    <a:pt x="358540" y="1158895"/>
                  </a:lnTo>
                  <a:lnTo>
                    <a:pt x="323570" y="1140000"/>
                  </a:lnTo>
                  <a:lnTo>
                    <a:pt x="290202" y="1120717"/>
                  </a:lnTo>
                  <a:lnTo>
                    <a:pt x="228404" y="1081035"/>
                  </a:lnTo>
                  <a:lnTo>
                    <a:pt x="173411" y="1039942"/>
                  </a:lnTo>
                  <a:lnTo>
                    <a:pt x="125485" y="997530"/>
                  </a:lnTo>
                  <a:lnTo>
                    <a:pt x="84891" y="953892"/>
                  </a:lnTo>
                  <a:lnTo>
                    <a:pt x="51891" y="909120"/>
                  </a:lnTo>
                  <a:lnTo>
                    <a:pt x="26749" y="863308"/>
                  </a:lnTo>
                  <a:lnTo>
                    <a:pt x="9728" y="816546"/>
                  </a:lnTo>
                  <a:lnTo>
                    <a:pt x="1091" y="768930"/>
                  </a:lnTo>
                  <a:lnTo>
                    <a:pt x="0" y="744829"/>
                  </a:lnTo>
                </a:path>
              </a:pathLst>
            </a:custGeom>
            <a:ln w="2740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6094" y="3798823"/>
              <a:ext cx="806831" cy="76767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6664" y="5728677"/>
              <a:ext cx="889038" cy="8255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139215"/>
            <a:ext cx="7162165" cy="5067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2.</a:t>
            </a:r>
            <a:r>
              <a:rPr dirty="0" sz="3150" spc="-70"/>
              <a:t> </a:t>
            </a:r>
            <a:r>
              <a:rPr dirty="0" sz="3150"/>
              <a:t>GAN</a:t>
            </a:r>
            <a:r>
              <a:rPr dirty="0" sz="3150" spc="-75"/>
              <a:t> </a:t>
            </a:r>
            <a:r>
              <a:rPr dirty="0" sz="3150"/>
              <a:t>process</a:t>
            </a:r>
            <a:r>
              <a:rPr dirty="0" sz="3150" spc="-60"/>
              <a:t> </a:t>
            </a:r>
            <a:r>
              <a:rPr dirty="0" sz="3150"/>
              <a:t>-</a:t>
            </a:r>
            <a:r>
              <a:rPr dirty="0" sz="3150" spc="-65"/>
              <a:t> </a:t>
            </a:r>
            <a:r>
              <a:rPr dirty="0" sz="3150" spc="-10"/>
              <a:t>Training</a:t>
            </a:r>
            <a:r>
              <a:rPr dirty="0" sz="3150" spc="-40"/>
              <a:t> </a:t>
            </a:r>
            <a:r>
              <a:rPr dirty="0" sz="3150"/>
              <a:t>of</a:t>
            </a:r>
            <a:r>
              <a:rPr dirty="0" sz="3150" spc="-65"/>
              <a:t> </a:t>
            </a:r>
            <a:r>
              <a:rPr dirty="0" sz="3150" spc="-10"/>
              <a:t>Generator</a:t>
            </a:r>
            <a:endParaRPr sz="3150"/>
          </a:p>
        </p:txBody>
      </p:sp>
      <p:sp>
        <p:nvSpPr>
          <p:cNvPr id="3" name="object 3" descr=""/>
          <p:cNvSpPr txBox="1"/>
          <p:nvPr/>
        </p:nvSpPr>
        <p:spPr>
          <a:xfrm>
            <a:off x="684009" y="1964689"/>
            <a:ext cx="7362825" cy="614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2420" marR="5080" indent="-300355">
              <a:lnSpc>
                <a:spcPct val="101499"/>
              </a:lnSpc>
              <a:spcBef>
                <a:spcPts val="95"/>
              </a:spcBef>
              <a:buFont typeface="Arial"/>
              <a:buChar char="•"/>
              <a:tabLst>
                <a:tab pos="312420" algn="l"/>
                <a:tab pos="313055" algn="l"/>
              </a:tabLst>
            </a:pPr>
            <a:r>
              <a:rPr dirty="0" sz="1900">
                <a:latin typeface="맑은 고딕"/>
                <a:cs typeface="맑은 고딕"/>
              </a:rPr>
              <a:t>Discriminator</a:t>
            </a:r>
            <a:r>
              <a:rPr dirty="0" sz="1900" spc="-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출력의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crossentropy 값을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1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과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비교하여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 spc="-20">
                <a:latin typeface="맑은 고딕"/>
                <a:cs typeface="맑은 고딕"/>
              </a:rPr>
              <a:t>차이분을 </a:t>
            </a:r>
            <a:r>
              <a:rPr dirty="0" sz="1900">
                <a:latin typeface="맑은 고딕"/>
                <a:cs typeface="맑은 고딕"/>
              </a:rPr>
              <a:t>backpropagation</a:t>
            </a:r>
            <a:r>
              <a:rPr dirty="0" sz="1900" spc="-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으로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보정</a:t>
            </a:r>
            <a:endParaRPr sz="190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7664" y="3533799"/>
            <a:ext cx="6961345" cy="219831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480405" y="3186569"/>
            <a:ext cx="829944" cy="2914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R="31750">
              <a:lnSpc>
                <a:spcPct val="100000"/>
              </a:lnSpc>
              <a:spcBef>
                <a:spcPts val="125"/>
              </a:spcBef>
            </a:pPr>
            <a:r>
              <a:rPr dirty="0" sz="850" spc="-25">
                <a:latin typeface="맑은 고딕"/>
                <a:cs typeface="맑은 고딕"/>
              </a:rPr>
              <a:t>CNN</a:t>
            </a:r>
            <a:endParaRPr sz="85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850" spc="-10">
                <a:latin typeface="맑은 고딕"/>
                <a:cs typeface="맑은 고딕"/>
              </a:rPr>
              <a:t>(downsampling)</a:t>
            </a:r>
            <a:endParaRPr sz="850">
              <a:latin typeface="맑은 고딕"/>
              <a:cs typeface="맑은 고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43837" y="4300232"/>
            <a:ext cx="217804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50" b="1">
                <a:latin typeface="맑은 고딕"/>
                <a:cs typeface="맑은 고딕"/>
              </a:rPr>
              <a:t>0</a:t>
            </a:r>
            <a:r>
              <a:rPr dirty="0" sz="850">
                <a:latin typeface="맑은 고딕"/>
                <a:cs typeface="맑은 고딕"/>
              </a:rPr>
              <a:t>,</a:t>
            </a:r>
            <a:r>
              <a:rPr dirty="0" sz="850" spc="25">
                <a:latin typeface="맑은 고딕"/>
                <a:cs typeface="맑은 고딕"/>
              </a:rPr>
              <a:t> </a:t>
            </a:r>
            <a:r>
              <a:rPr dirty="0" sz="850" spc="-50" b="1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endParaRPr sz="8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75127" y="5541581"/>
            <a:ext cx="1336040" cy="291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5915">
              <a:lnSpc>
                <a:spcPct val="102299"/>
              </a:lnSpc>
              <a:spcBef>
                <a:spcPts val="100"/>
              </a:spcBef>
            </a:pPr>
            <a:r>
              <a:rPr dirty="0" sz="850">
                <a:latin typeface="맑은 고딕"/>
                <a:cs typeface="맑은 고딕"/>
              </a:rPr>
              <a:t>Inverse</a:t>
            </a:r>
            <a:r>
              <a:rPr dirty="0" sz="850" spc="75">
                <a:latin typeface="맑은 고딕"/>
                <a:cs typeface="맑은 고딕"/>
              </a:rPr>
              <a:t> </a:t>
            </a:r>
            <a:r>
              <a:rPr dirty="0" sz="850" spc="-25">
                <a:latin typeface="맑은 고딕"/>
                <a:cs typeface="맑은 고딕"/>
              </a:rPr>
              <a:t>CNN </a:t>
            </a:r>
            <a:r>
              <a:rPr dirty="0" sz="850">
                <a:latin typeface="맑은 고딕"/>
                <a:cs typeface="맑은 고딕"/>
              </a:rPr>
              <a:t>(upsampling</a:t>
            </a:r>
            <a:r>
              <a:rPr dirty="0" sz="850" spc="60">
                <a:latin typeface="맑은 고딕"/>
                <a:cs typeface="맑은 고딕"/>
              </a:rPr>
              <a:t> </a:t>
            </a:r>
            <a:r>
              <a:rPr dirty="0" sz="850">
                <a:latin typeface="맑은 고딕"/>
                <a:cs typeface="맑은 고딕"/>
              </a:rPr>
              <a:t>to</a:t>
            </a:r>
            <a:r>
              <a:rPr dirty="0" sz="850" spc="70">
                <a:latin typeface="맑은 고딕"/>
                <a:cs typeface="맑은 고딕"/>
              </a:rPr>
              <a:t> </a:t>
            </a:r>
            <a:r>
              <a:rPr dirty="0" sz="850">
                <a:latin typeface="맑은 고딕"/>
                <a:cs typeface="맑은 고딕"/>
              </a:rPr>
              <a:t>an</a:t>
            </a:r>
            <a:r>
              <a:rPr dirty="0" sz="850" spc="65">
                <a:latin typeface="맑은 고딕"/>
                <a:cs typeface="맑은 고딕"/>
              </a:rPr>
              <a:t> </a:t>
            </a:r>
            <a:r>
              <a:rPr dirty="0" sz="850" spc="-10">
                <a:latin typeface="맑은 고딕"/>
                <a:cs typeface="맑은 고딕"/>
              </a:rPr>
              <a:t>image)</a:t>
            </a:r>
            <a:endParaRPr sz="8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40016" y="5353151"/>
            <a:ext cx="5346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맑은 고딕"/>
                <a:cs typeface="맑은 고딕"/>
              </a:rPr>
              <a:t>Label=0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473185" y="3418662"/>
            <a:ext cx="53403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맑은 고딕"/>
                <a:cs typeface="맑은 고딕"/>
              </a:rPr>
              <a:t>Label=</a:t>
            </a:r>
            <a:r>
              <a:rPr dirty="0" sz="1050" spc="-10" b="1">
                <a:solidFill>
                  <a:srgbClr val="FF0000"/>
                </a:solidFill>
                <a:latin typeface="맑은 고딕"/>
                <a:cs typeface="맑은 고딕"/>
              </a:rPr>
              <a:t>1</a:t>
            </a:r>
            <a:endParaRPr sz="1050">
              <a:latin typeface="맑은 고딕"/>
              <a:cs typeface="맑은 고딕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250008" y="2990011"/>
            <a:ext cx="6614795" cy="3488690"/>
            <a:chOff x="2250008" y="2990011"/>
            <a:chExt cx="6614795" cy="3488690"/>
          </a:xfrm>
        </p:grpSpPr>
        <p:sp>
          <p:nvSpPr>
            <p:cNvPr id="11" name="object 11" descr=""/>
            <p:cNvSpPr/>
            <p:nvPr/>
          </p:nvSpPr>
          <p:spPr>
            <a:xfrm>
              <a:off x="3595750" y="5969343"/>
              <a:ext cx="4413250" cy="309245"/>
            </a:xfrm>
            <a:custGeom>
              <a:avLst/>
              <a:gdLst/>
              <a:ahLst/>
              <a:cxnLst/>
              <a:rect l="l" t="t" r="r" b="b"/>
              <a:pathLst>
                <a:path w="4413250" h="309245">
                  <a:moveTo>
                    <a:pt x="77647" y="0"/>
                  </a:moveTo>
                  <a:lnTo>
                    <a:pt x="0" y="77685"/>
                  </a:lnTo>
                  <a:lnTo>
                    <a:pt x="38061" y="77685"/>
                  </a:lnTo>
                  <a:lnTo>
                    <a:pt x="38061" y="309206"/>
                  </a:lnTo>
                  <a:lnTo>
                    <a:pt x="4413250" y="309206"/>
                  </a:lnTo>
                  <a:lnTo>
                    <a:pt x="4413250" y="231521"/>
                  </a:lnTo>
                  <a:lnTo>
                    <a:pt x="115697" y="231521"/>
                  </a:lnTo>
                  <a:lnTo>
                    <a:pt x="115697" y="77685"/>
                  </a:lnTo>
                  <a:lnTo>
                    <a:pt x="155282" y="77685"/>
                  </a:lnTo>
                  <a:lnTo>
                    <a:pt x="77647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595750" y="5969343"/>
              <a:ext cx="4413250" cy="309245"/>
            </a:xfrm>
            <a:custGeom>
              <a:avLst/>
              <a:gdLst/>
              <a:ahLst/>
              <a:cxnLst/>
              <a:rect l="l" t="t" r="r" b="b"/>
              <a:pathLst>
                <a:path w="4413250" h="309245">
                  <a:moveTo>
                    <a:pt x="4413250" y="231521"/>
                  </a:moveTo>
                  <a:lnTo>
                    <a:pt x="115697" y="231521"/>
                  </a:lnTo>
                  <a:lnTo>
                    <a:pt x="115697" y="77685"/>
                  </a:lnTo>
                  <a:lnTo>
                    <a:pt x="155282" y="77685"/>
                  </a:lnTo>
                  <a:lnTo>
                    <a:pt x="77647" y="0"/>
                  </a:lnTo>
                  <a:lnTo>
                    <a:pt x="0" y="77685"/>
                  </a:lnTo>
                  <a:lnTo>
                    <a:pt x="38061" y="77685"/>
                  </a:lnTo>
                  <a:lnTo>
                    <a:pt x="38061" y="309206"/>
                  </a:lnTo>
                  <a:lnTo>
                    <a:pt x="4413250" y="309206"/>
                  </a:lnTo>
                  <a:lnTo>
                    <a:pt x="4413250" y="231521"/>
                  </a:lnTo>
                  <a:close/>
                </a:path>
              </a:pathLst>
            </a:custGeom>
            <a:ln w="1065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916138" y="4650270"/>
              <a:ext cx="93345" cy="1628775"/>
            </a:xfrm>
            <a:custGeom>
              <a:avLst/>
              <a:gdLst/>
              <a:ahLst/>
              <a:cxnLst/>
              <a:rect l="l" t="t" r="r" b="b"/>
              <a:pathLst>
                <a:path w="93345" h="1628775">
                  <a:moveTo>
                    <a:pt x="92862" y="0"/>
                  </a:moveTo>
                  <a:lnTo>
                    <a:pt x="0" y="0"/>
                  </a:lnTo>
                  <a:lnTo>
                    <a:pt x="0" y="1628279"/>
                  </a:lnTo>
                  <a:lnTo>
                    <a:pt x="92862" y="1628279"/>
                  </a:lnTo>
                  <a:lnTo>
                    <a:pt x="92862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916138" y="4650270"/>
              <a:ext cx="93345" cy="1628775"/>
            </a:xfrm>
            <a:custGeom>
              <a:avLst/>
              <a:gdLst/>
              <a:ahLst/>
              <a:cxnLst/>
              <a:rect l="l" t="t" r="r" b="b"/>
              <a:pathLst>
                <a:path w="93345" h="1628775">
                  <a:moveTo>
                    <a:pt x="0" y="0"/>
                  </a:moveTo>
                  <a:lnTo>
                    <a:pt x="92862" y="0"/>
                  </a:lnTo>
                  <a:lnTo>
                    <a:pt x="92862" y="1628279"/>
                  </a:lnTo>
                  <a:lnTo>
                    <a:pt x="0" y="1628279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63711" y="4648746"/>
              <a:ext cx="6587490" cy="1816100"/>
            </a:xfrm>
            <a:custGeom>
              <a:avLst/>
              <a:gdLst/>
              <a:ahLst/>
              <a:cxnLst/>
              <a:rect l="l" t="t" r="r" b="b"/>
              <a:pathLst>
                <a:path w="6587490" h="1816100">
                  <a:moveTo>
                    <a:pt x="0" y="907821"/>
                  </a:moveTo>
                  <a:lnTo>
                    <a:pt x="3040" y="868460"/>
                  </a:lnTo>
                  <a:lnTo>
                    <a:pt x="12081" y="829526"/>
                  </a:lnTo>
                  <a:lnTo>
                    <a:pt x="26998" y="791052"/>
                  </a:lnTo>
                  <a:lnTo>
                    <a:pt x="47668" y="753073"/>
                  </a:lnTo>
                  <a:lnTo>
                    <a:pt x="73968" y="715623"/>
                  </a:lnTo>
                  <a:lnTo>
                    <a:pt x="105774" y="678736"/>
                  </a:lnTo>
                  <a:lnTo>
                    <a:pt x="142963" y="642447"/>
                  </a:lnTo>
                  <a:lnTo>
                    <a:pt x="185412" y="606789"/>
                  </a:lnTo>
                  <a:lnTo>
                    <a:pt x="232997" y="571796"/>
                  </a:lnTo>
                  <a:lnTo>
                    <a:pt x="285595" y="537503"/>
                  </a:lnTo>
                  <a:lnTo>
                    <a:pt x="343083" y="503944"/>
                  </a:lnTo>
                  <a:lnTo>
                    <a:pt x="405337" y="471153"/>
                  </a:lnTo>
                  <a:lnTo>
                    <a:pt x="472233" y="439164"/>
                  </a:lnTo>
                  <a:lnTo>
                    <a:pt x="507384" y="423481"/>
                  </a:lnTo>
                  <a:lnTo>
                    <a:pt x="543650" y="408011"/>
                  </a:lnTo>
                  <a:lnTo>
                    <a:pt x="581014" y="392759"/>
                  </a:lnTo>
                  <a:lnTo>
                    <a:pt x="619462" y="377729"/>
                  </a:lnTo>
                  <a:lnTo>
                    <a:pt x="658978" y="362925"/>
                  </a:lnTo>
                  <a:lnTo>
                    <a:pt x="699548" y="348351"/>
                  </a:lnTo>
                  <a:lnTo>
                    <a:pt x="741154" y="334012"/>
                  </a:lnTo>
                  <a:lnTo>
                    <a:pt x="783782" y="319912"/>
                  </a:lnTo>
                  <a:lnTo>
                    <a:pt x="827417" y="306055"/>
                  </a:lnTo>
                  <a:lnTo>
                    <a:pt x="872043" y="292446"/>
                  </a:lnTo>
                  <a:lnTo>
                    <a:pt x="917645" y="279088"/>
                  </a:lnTo>
                  <a:lnTo>
                    <a:pt x="964207" y="265987"/>
                  </a:lnTo>
                  <a:lnTo>
                    <a:pt x="1011714" y="253145"/>
                  </a:lnTo>
                  <a:lnTo>
                    <a:pt x="1060151" y="240569"/>
                  </a:lnTo>
                  <a:lnTo>
                    <a:pt x="1109501" y="228261"/>
                  </a:lnTo>
                  <a:lnTo>
                    <a:pt x="1159750" y="216226"/>
                  </a:lnTo>
                  <a:lnTo>
                    <a:pt x="1210882" y="204468"/>
                  </a:lnTo>
                  <a:lnTo>
                    <a:pt x="1262882" y="192992"/>
                  </a:lnTo>
                  <a:lnTo>
                    <a:pt x="1315735" y="181802"/>
                  </a:lnTo>
                  <a:lnTo>
                    <a:pt x="1369424" y="170903"/>
                  </a:lnTo>
                  <a:lnTo>
                    <a:pt x="1423935" y="160297"/>
                  </a:lnTo>
                  <a:lnTo>
                    <a:pt x="1479252" y="149990"/>
                  </a:lnTo>
                  <a:lnTo>
                    <a:pt x="1535359" y="139987"/>
                  </a:lnTo>
                  <a:lnTo>
                    <a:pt x="1592242" y="130290"/>
                  </a:lnTo>
                  <a:lnTo>
                    <a:pt x="1649885" y="120905"/>
                  </a:lnTo>
                  <a:lnTo>
                    <a:pt x="1708272" y="111836"/>
                  </a:lnTo>
                  <a:lnTo>
                    <a:pt x="1767388" y="103087"/>
                  </a:lnTo>
                  <a:lnTo>
                    <a:pt x="1827218" y="94662"/>
                  </a:lnTo>
                  <a:lnTo>
                    <a:pt x="1887746" y="86565"/>
                  </a:lnTo>
                  <a:lnTo>
                    <a:pt x="1948957" y="78802"/>
                  </a:lnTo>
                  <a:lnTo>
                    <a:pt x="2010835" y="71375"/>
                  </a:lnTo>
                  <a:lnTo>
                    <a:pt x="2073365" y="64290"/>
                  </a:lnTo>
                  <a:lnTo>
                    <a:pt x="2136531" y="57551"/>
                  </a:lnTo>
                  <a:lnTo>
                    <a:pt x="2200319" y="51161"/>
                  </a:lnTo>
                  <a:lnTo>
                    <a:pt x="2264712" y="45126"/>
                  </a:lnTo>
                  <a:lnTo>
                    <a:pt x="2329695" y="39449"/>
                  </a:lnTo>
                  <a:lnTo>
                    <a:pt x="2395254" y="34135"/>
                  </a:lnTo>
                  <a:lnTo>
                    <a:pt x="2461371" y="29188"/>
                  </a:lnTo>
                  <a:lnTo>
                    <a:pt x="2528033" y="24612"/>
                  </a:lnTo>
                  <a:lnTo>
                    <a:pt x="2595223" y="20411"/>
                  </a:lnTo>
                  <a:lnTo>
                    <a:pt x="2662926" y="16591"/>
                  </a:lnTo>
                  <a:lnTo>
                    <a:pt x="2731128" y="13154"/>
                  </a:lnTo>
                  <a:lnTo>
                    <a:pt x="2799811" y="10106"/>
                  </a:lnTo>
                  <a:lnTo>
                    <a:pt x="2868961" y="7450"/>
                  </a:lnTo>
                  <a:lnTo>
                    <a:pt x="2938563" y="5191"/>
                  </a:lnTo>
                  <a:lnTo>
                    <a:pt x="3008601" y="3334"/>
                  </a:lnTo>
                  <a:lnTo>
                    <a:pt x="3079060" y="1881"/>
                  </a:lnTo>
                  <a:lnTo>
                    <a:pt x="3149923" y="839"/>
                  </a:lnTo>
                  <a:lnTo>
                    <a:pt x="3221177" y="210"/>
                  </a:lnTo>
                  <a:lnTo>
                    <a:pt x="3292805" y="0"/>
                  </a:lnTo>
                  <a:lnTo>
                    <a:pt x="3364434" y="210"/>
                  </a:lnTo>
                  <a:lnTo>
                    <a:pt x="3435690" y="839"/>
                  </a:lnTo>
                  <a:lnTo>
                    <a:pt x="3506558" y="1881"/>
                  </a:lnTo>
                  <a:lnTo>
                    <a:pt x="3577023" y="3334"/>
                  </a:lnTo>
                  <a:lnTo>
                    <a:pt x="3647068" y="5191"/>
                  </a:lnTo>
                  <a:lnTo>
                    <a:pt x="3716678" y="7450"/>
                  </a:lnTo>
                  <a:lnTo>
                    <a:pt x="3785838" y="10106"/>
                  </a:lnTo>
                  <a:lnTo>
                    <a:pt x="3854533" y="13154"/>
                  </a:lnTo>
                  <a:lnTo>
                    <a:pt x="3922746" y="16591"/>
                  </a:lnTo>
                  <a:lnTo>
                    <a:pt x="3990463" y="20411"/>
                  </a:lnTo>
                  <a:lnTo>
                    <a:pt x="4057668" y="24612"/>
                  </a:lnTo>
                  <a:lnTo>
                    <a:pt x="4124345" y="29188"/>
                  </a:lnTo>
                  <a:lnTo>
                    <a:pt x="4190480" y="34135"/>
                  </a:lnTo>
                  <a:lnTo>
                    <a:pt x="4256056" y="39449"/>
                  </a:lnTo>
                  <a:lnTo>
                    <a:pt x="4321058" y="45126"/>
                  </a:lnTo>
                  <a:lnTo>
                    <a:pt x="4385471" y="51161"/>
                  </a:lnTo>
                  <a:lnTo>
                    <a:pt x="4449280" y="57551"/>
                  </a:lnTo>
                  <a:lnTo>
                    <a:pt x="4512468" y="64290"/>
                  </a:lnTo>
                  <a:lnTo>
                    <a:pt x="4575020" y="71375"/>
                  </a:lnTo>
                  <a:lnTo>
                    <a:pt x="4636921" y="78802"/>
                  </a:lnTo>
                  <a:lnTo>
                    <a:pt x="4698156" y="86565"/>
                  </a:lnTo>
                  <a:lnTo>
                    <a:pt x="4758709" y="94662"/>
                  </a:lnTo>
                  <a:lnTo>
                    <a:pt x="4818564" y="103087"/>
                  </a:lnTo>
                  <a:lnTo>
                    <a:pt x="4877706" y="111836"/>
                  </a:lnTo>
                  <a:lnTo>
                    <a:pt x="4936119" y="120905"/>
                  </a:lnTo>
                  <a:lnTo>
                    <a:pt x="4993789" y="130290"/>
                  </a:lnTo>
                  <a:lnTo>
                    <a:pt x="5050700" y="139987"/>
                  </a:lnTo>
                  <a:lnTo>
                    <a:pt x="5106835" y="149990"/>
                  </a:lnTo>
                  <a:lnTo>
                    <a:pt x="5162181" y="160297"/>
                  </a:lnTo>
                  <a:lnTo>
                    <a:pt x="5216720" y="170903"/>
                  </a:lnTo>
                  <a:lnTo>
                    <a:pt x="5270439" y="181802"/>
                  </a:lnTo>
                  <a:lnTo>
                    <a:pt x="5323320" y="192992"/>
                  </a:lnTo>
                  <a:lnTo>
                    <a:pt x="5375350" y="204468"/>
                  </a:lnTo>
                  <a:lnTo>
                    <a:pt x="5426512" y="216226"/>
                  </a:lnTo>
                  <a:lnTo>
                    <a:pt x="5476791" y="228261"/>
                  </a:lnTo>
                  <a:lnTo>
                    <a:pt x="5526171" y="240569"/>
                  </a:lnTo>
                  <a:lnTo>
                    <a:pt x="5574638" y="253145"/>
                  </a:lnTo>
                  <a:lnTo>
                    <a:pt x="5622175" y="265987"/>
                  </a:lnTo>
                  <a:lnTo>
                    <a:pt x="5668767" y="279088"/>
                  </a:lnTo>
                  <a:lnTo>
                    <a:pt x="5714399" y="292446"/>
                  </a:lnTo>
                  <a:lnTo>
                    <a:pt x="5759056" y="306055"/>
                  </a:lnTo>
                  <a:lnTo>
                    <a:pt x="5802720" y="319912"/>
                  </a:lnTo>
                  <a:lnTo>
                    <a:pt x="5845379" y="334012"/>
                  </a:lnTo>
                  <a:lnTo>
                    <a:pt x="5887015" y="348351"/>
                  </a:lnTo>
                  <a:lnTo>
                    <a:pt x="5927613" y="362925"/>
                  </a:lnTo>
                  <a:lnTo>
                    <a:pt x="5967158" y="377729"/>
                  </a:lnTo>
                  <a:lnTo>
                    <a:pt x="6005635" y="392759"/>
                  </a:lnTo>
                  <a:lnTo>
                    <a:pt x="6043028" y="408011"/>
                  </a:lnTo>
                  <a:lnTo>
                    <a:pt x="6079321" y="423481"/>
                  </a:lnTo>
                  <a:lnTo>
                    <a:pt x="6114499" y="439164"/>
                  </a:lnTo>
                  <a:lnTo>
                    <a:pt x="6181449" y="471153"/>
                  </a:lnTo>
                  <a:lnTo>
                    <a:pt x="6243754" y="503944"/>
                  </a:lnTo>
                  <a:lnTo>
                    <a:pt x="6301290" y="537503"/>
                  </a:lnTo>
                  <a:lnTo>
                    <a:pt x="6353933" y="571796"/>
                  </a:lnTo>
                  <a:lnTo>
                    <a:pt x="6401560" y="606789"/>
                  </a:lnTo>
                  <a:lnTo>
                    <a:pt x="6444047" y="642447"/>
                  </a:lnTo>
                  <a:lnTo>
                    <a:pt x="6481270" y="678736"/>
                  </a:lnTo>
                  <a:lnTo>
                    <a:pt x="6513106" y="715623"/>
                  </a:lnTo>
                  <a:lnTo>
                    <a:pt x="6539431" y="753073"/>
                  </a:lnTo>
                  <a:lnTo>
                    <a:pt x="6560121" y="791052"/>
                  </a:lnTo>
                  <a:lnTo>
                    <a:pt x="6575053" y="829526"/>
                  </a:lnTo>
                  <a:lnTo>
                    <a:pt x="6584103" y="868460"/>
                  </a:lnTo>
                  <a:lnTo>
                    <a:pt x="6587147" y="907821"/>
                  </a:lnTo>
                  <a:lnTo>
                    <a:pt x="6586383" y="927552"/>
                  </a:lnTo>
                  <a:lnTo>
                    <a:pt x="6580321" y="966703"/>
                  </a:lnTo>
                  <a:lnTo>
                    <a:pt x="6568314" y="1005410"/>
                  </a:lnTo>
                  <a:lnTo>
                    <a:pt x="6550488" y="1043640"/>
                  </a:lnTo>
                  <a:lnTo>
                    <a:pt x="6526965" y="1081358"/>
                  </a:lnTo>
                  <a:lnTo>
                    <a:pt x="6497869" y="1118530"/>
                  </a:lnTo>
                  <a:lnTo>
                    <a:pt x="6463324" y="1155122"/>
                  </a:lnTo>
                  <a:lnTo>
                    <a:pt x="6423453" y="1191099"/>
                  </a:lnTo>
                  <a:lnTo>
                    <a:pt x="6378381" y="1226428"/>
                  </a:lnTo>
                  <a:lnTo>
                    <a:pt x="6328231" y="1261075"/>
                  </a:lnTo>
                  <a:lnTo>
                    <a:pt x="6273126" y="1295004"/>
                  </a:lnTo>
                  <a:lnTo>
                    <a:pt x="6213190" y="1328183"/>
                  </a:lnTo>
                  <a:lnTo>
                    <a:pt x="6148547" y="1360577"/>
                  </a:lnTo>
                  <a:lnTo>
                    <a:pt x="6079321" y="1392152"/>
                  </a:lnTo>
                  <a:lnTo>
                    <a:pt x="6043028" y="1407621"/>
                  </a:lnTo>
                  <a:lnTo>
                    <a:pt x="6005635" y="1422873"/>
                  </a:lnTo>
                  <a:lnTo>
                    <a:pt x="5967158" y="1437903"/>
                  </a:lnTo>
                  <a:lnTo>
                    <a:pt x="5927613" y="1452707"/>
                  </a:lnTo>
                  <a:lnTo>
                    <a:pt x="5887015" y="1467280"/>
                  </a:lnTo>
                  <a:lnTo>
                    <a:pt x="5845379" y="1481619"/>
                  </a:lnTo>
                  <a:lnTo>
                    <a:pt x="5802720" y="1495719"/>
                  </a:lnTo>
                  <a:lnTo>
                    <a:pt x="5759056" y="1509576"/>
                  </a:lnTo>
                  <a:lnTo>
                    <a:pt x="5714399" y="1523185"/>
                  </a:lnTo>
                  <a:lnTo>
                    <a:pt x="5668767" y="1536543"/>
                  </a:lnTo>
                  <a:lnTo>
                    <a:pt x="5622175" y="1549644"/>
                  </a:lnTo>
                  <a:lnTo>
                    <a:pt x="5574638" y="1562485"/>
                  </a:lnTo>
                  <a:lnTo>
                    <a:pt x="5526171" y="1575062"/>
                  </a:lnTo>
                  <a:lnTo>
                    <a:pt x="5476791" y="1587370"/>
                  </a:lnTo>
                  <a:lnTo>
                    <a:pt x="5426512" y="1599404"/>
                  </a:lnTo>
                  <a:lnTo>
                    <a:pt x="5375350" y="1611162"/>
                  </a:lnTo>
                  <a:lnTo>
                    <a:pt x="5323320" y="1622638"/>
                  </a:lnTo>
                  <a:lnTo>
                    <a:pt x="5270439" y="1633828"/>
                  </a:lnTo>
                  <a:lnTo>
                    <a:pt x="5216720" y="1644727"/>
                  </a:lnTo>
                  <a:lnTo>
                    <a:pt x="5162181" y="1655333"/>
                  </a:lnTo>
                  <a:lnTo>
                    <a:pt x="5106835" y="1665639"/>
                  </a:lnTo>
                  <a:lnTo>
                    <a:pt x="5050700" y="1675643"/>
                  </a:lnTo>
                  <a:lnTo>
                    <a:pt x="4993789" y="1685340"/>
                  </a:lnTo>
                  <a:lnTo>
                    <a:pt x="4936119" y="1694724"/>
                  </a:lnTo>
                  <a:lnTo>
                    <a:pt x="4877706" y="1703794"/>
                  </a:lnTo>
                  <a:lnTo>
                    <a:pt x="4818564" y="1712543"/>
                  </a:lnTo>
                  <a:lnTo>
                    <a:pt x="4758709" y="1720968"/>
                  </a:lnTo>
                  <a:lnTo>
                    <a:pt x="4698156" y="1729064"/>
                  </a:lnTo>
                  <a:lnTo>
                    <a:pt x="4636921" y="1736828"/>
                  </a:lnTo>
                  <a:lnTo>
                    <a:pt x="4575020" y="1744254"/>
                  </a:lnTo>
                  <a:lnTo>
                    <a:pt x="4512468" y="1751339"/>
                  </a:lnTo>
                  <a:lnTo>
                    <a:pt x="4449280" y="1758078"/>
                  </a:lnTo>
                  <a:lnTo>
                    <a:pt x="4385471" y="1764468"/>
                  </a:lnTo>
                  <a:lnTo>
                    <a:pt x="4321058" y="1770503"/>
                  </a:lnTo>
                  <a:lnTo>
                    <a:pt x="4256056" y="1776180"/>
                  </a:lnTo>
                  <a:lnTo>
                    <a:pt x="4190480" y="1781494"/>
                  </a:lnTo>
                  <a:lnTo>
                    <a:pt x="4124345" y="1786441"/>
                  </a:lnTo>
                  <a:lnTo>
                    <a:pt x="4057668" y="1791017"/>
                  </a:lnTo>
                  <a:lnTo>
                    <a:pt x="3990463" y="1795218"/>
                  </a:lnTo>
                  <a:lnTo>
                    <a:pt x="3922746" y="1799038"/>
                  </a:lnTo>
                  <a:lnTo>
                    <a:pt x="3854533" y="1802475"/>
                  </a:lnTo>
                  <a:lnTo>
                    <a:pt x="3785838" y="1805523"/>
                  </a:lnTo>
                  <a:lnTo>
                    <a:pt x="3716678" y="1808179"/>
                  </a:lnTo>
                  <a:lnTo>
                    <a:pt x="3647068" y="1810438"/>
                  </a:lnTo>
                  <a:lnTo>
                    <a:pt x="3577023" y="1812295"/>
                  </a:lnTo>
                  <a:lnTo>
                    <a:pt x="3506558" y="1813748"/>
                  </a:lnTo>
                  <a:lnTo>
                    <a:pt x="3435690" y="1814790"/>
                  </a:lnTo>
                  <a:lnTo>
                    <a:pt x="3364434" y="1815419"/>
                  </a:lnTo>
                  <a:lnTo>
                    <a:pt x="3292805" y="1815630"/>
                  </a:lnTo>
                  <a:lnTo>
                    <a:pt x="3221177" y="1815419"/>
                  </a:lnTo>
                  <a:lnTo>
                    <a:pt x="3149923" y="1814790"/>
                  </a:lnTo>
                  <a:lnTo>
                    <a:pt x="3079060" y="1813748"/>
                  </a:lnTo>
                  <a:lnTo>
                    <a:pt x="3008601" y="1812295"/>
                  </a:lnTo>
                  <a:lnTo>
                    <a:pt x="2938563" y="1810438"/>
                  </a:lnTo>
                  <a:lnTo>
                    <a:pt x="2868961" y="1808179"/>
                  </a:lnTo>
                  <a:lnTo>
                    <a:pt x="2799811" y="1805523"/>
                  </a:lnTo>
                  <a:lnTo>
                    <a:pt x="2731128" y="1802475"/>
                  </a:lnTo>
                  <a:lnTo>
                    <a:pt x="2662926" y="1799038"/>
                  </a:lnTo>
                  <a:lnTo>
                    <a:pt x="2595223" y="1795218"/>
                  </a:lnTo>
                  <a:lnTo>
                    <a:pt x="2528033" y="1791017"/>
                  </a:lnTo>
                  <a:lnTo>
                    <a:pt x="2461371" y="1786441"/>
                  </a:lnTo>
                  <a:lnTo>
                    <a:pt x="2395254" y="1781494"/>
                  </a:lnTo>
                  <a:lnTo>
                    <a:pt x="2329695" y="1776180"/>
                  </a:lnTo>
                  <a:lnTo>
                    <a:pt x="2264712" y="1770503"/>
                  </a:lnTo>
                  <a:lnTo>
                    <a:pt x="2200319" y="1764468"/>
                  </a:lnTo>
                  <a:lnTo>
                    <a:pt x="2136531" y="1758078"/>
                  </a:lnTo>
                  <a:lnTo>
                    <a:pt x="2073365" y="1751339"/>
                  </a:lnTo>
                  <a:lnTo>
                    <a:pt x="2010835" y="1744254"/>
                  </a:lnTo>
                  <a:lnTo>
                    <a:pt x="1948957" y="1736828"/>
                  </a:lnTo>
                  <a:lnTo>
                    <a:pt x="1887746" y="1729064"/>
                  </a:lnTo>
                  <a:lnTo>
                    <a:pt x="1827218" y="1720968"/>
                  </a:lnTo>
                  <a:lnTo>
                    <a:pt x="1767388" y="1712543"/>
                  </a:lnTo>
                  <a:lnTo>
                    <a:pt x="1708272" y="1703794"/>
                  </a:lnTo>
                  <a:lnTo>
                    <a:pt x="1649885" y="1694724"/>
                  </a:lnTo>
                  <a:lnTo>
                    <a:pt x="1592242" y="1685340"/>
                  </a:lnTo>
                  <a:lnTo>
                    <a:pt x="1535359" y="1675643"/>
                  </a:lnTo>
                  <a:lnTo>
                    <a:pt x="1479252" y="1665639"/>
                  </a:lnTo>
                  <a:lnTo>
                    <a:pt x="1423935" y="1655333"/>
                  </a:lnTo>
                  <a:lnTo>
                    <a:pt x="1369424" y="1644727"/>
                  </a:lnTo>
                  <a:lnTo>
                    <a:pt x="1315735" y="1633828"/>
                  </a:lnTo>
                  <a:lnTo>
                    <a:pt x="1262882" y="1622638"/>
                  </a:lnTo>
                  <a:lnTo>
                    <a:pt x="1210882" y="1611162"/>
                  </a:lnTo>
                  <a:lnTo>
                    <a:pt x="1159750" y="1599404"/>
                  </a:lnTo>
                  <a:lnTo>
                    <a:pt x="1109501" y="1587370"/>
                  </a:lnTo>
                  <a:lnTo>
                    <a:pt x="1060151" y="1575062"/>
                  </a:lnTo>
                  <a:lnTo>
                    <a:pt x="1011714" y="1562485"/>
                  </a:lnTo>
                  <a:lnTo>
                    <a:pt x="964207" y="1549644"/>
                  </a:lnTo>
                  <a:lnTo>
                    <a:pt x="917645" y="1536543"/>
                  </a:lnTo>
                  <a:lnTo>
                    <a:pt x="872043" y="1523185"/>
                  </a:lnTo>
                  <a:lnTo>
                    <a:pt x="827417" y="1509576"/>
                  </a:lnTo>
                  <a:lnTo>
                    <a:pt x="783782" y="1495719"/>
                  </a:lnTo>
                  <a:lnTo>
                    <a:pt x="741154" y="1481619"/>
                  </a:lnTo>
                  <a:lnTo>
                    <a:pt x="699548" y="1467280"/>
                  </a:lnTo>
                  <a:lnTo>
                    <a:pt x="658978" y="1452707"/>
                  </a:lnTo>
                  <a:lnTo>
                    <a:pt x="619462" y="1437903"/>
                  </a:lnTo>
                  <a:lnTo>
                    <a:pt x="581014" y="1422873"/>
                  </a:lnTo>
                  <a:lnTo>
                    <a:pt x="543650" y="1407621"/>
                  </a:lnTo>
                  <a:lnTo>
                    <a:pt x="507384" y="1392152"/>
                  </a:lnTo>
                  <a:lnTo>
                    <a:pt x="472233" y="1376469"/>
                  </a:lnTo>
                  <a:lnTo>
                    <a:pt x="405337" y="1344480"/>
                  </a:lnTo>
                  <a:lnTo>
                    <a:pt x="343083" y="1311690"/>
                  </a:lnTo>
                  <a:lnTo>
                    <a:pt x="285595" y="1278131"/>
                  </a:lnTo>
                  <a:lnTo>
                    <a:pt x="232997" y="1243839"/>
                  </a:lnTo>
                  <a:lnTo>
                    <a:pt x="185412" y="1208847"/>
                  </a:lnTo>
                  <a:lnTo>
                    <a:pt x="142963" y="1173189"/>
                  </a:lnTo>
                  <a:lnTo>
                    <a:pt x="105774" y="1136900"/>
                  </a:lnTo>
                  <a:lnTo>
                    <a:pt x="73968" y="1100014"/>
                  </a:lnTo>
                  <a:lnTo>
                    <a:pt x="47668" y="1062565"/>
                  </a:lnTo>
                  <a:lnTo>
                    <a:pt x="26998" y="1024587"/>
                  </a:lnTo>
                  <a:lnTo>
                    <a:pt x="12081" y="986114"/>
                  </a:lnTo>
                  <a:lnTo>
                    <a:pt x="3040" y="947181"/>
                  </a:lnTo>
                  <a:lnTo>
                    <a:pt x="0" y="907821"/>
                  </a:lnTo>
                </a:path>
              </a:pathLst>
            </a:custGeom>
            <a:ln w="2740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273" y="2990011"/>
              <a:ext cx="881430" cy="89258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4559" y="5101132"/>
              <a:ext cx="971245" cy="95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8186" y="2982836"/>
            <a:ext cx="5667375" cy="826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/>
              <a:t>Vision</a:t>
            </a:r>
            <a:r>
              <a:rPr dirty="0" sz="5250" spc="5"/>
              <a:t> </a:t>
            </a:r>
            <a:r>
              <a:rPr dirty="0" sz="5250" spc="-45"/>
              <a:t>Transformer</a:t>
            </a:r>
            <a:endParaRPr sz="525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Vision</a:t>
            </a:r>
            <a:r>
              <a:rPr dirty="0" spc="-100"/>
              <a:t> </a:t>
            </a:r>
            <a:r>
              <a:rPr dirty="0" spc="-20"/>
              <a:t>Transformer</a:t>
            </a:r>
            <a:r>
              <a:rPr dirty="0" spc="-150"/>
              <a:t> </a:t>
            </a:r>
            <a:r>
              <a:rPr dirty="0" spc="-50"/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408796"/>
            <a:ext cx="8977630" cy="303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solidFill>
                  <a:srgbClr val="374050"/>
                </a:solidFill>
                <a:latin typeface="Calibri"/>
                <a:cs typeface="Calibri"/>
              </a:rPr>
              <a:t>CNN(Convolutional</a:t>
            </a:r>
            <a:r>
              <a:rPr dirty="0" sz="2100" spc="-60">
                <a:solidFill>
                  <a:srgbClr val="37405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74050"/>
                </a:solidFill>
                <a:latin typeface="Calibri"/>
                <a:cs typeface="Calibri"/>
              </a:rPr>
              <a:t>Neural</a:t>
            </a:r>
            <a:r>
              <a:rPr dirty="0" sz="2100" spc="5">
                <a:solidFill>
                  <a:srgbClr val="374050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374050"/>
                </a:solidFill>
                <a:latin typeface="Calibri"/>
                <a:cs typeface="Calibri"/>
              </a:rPr>
              <a:t>Networks)</a:t>
            </a:r>
            <a:r>
              <a:rPr dirty="0" sz="2100" spc="-20">
                <a:solidFill>
                  <a:srgbClr val="374050"/>
                </a:solidFill>
                <a:latin typeface="맑은 고딕"/>
                <a:cs typeface="맑은 고딕"/>
              </a:rPr>
              <a:t>이</a:t>
            </a:r>
            <a:r>
              <a:rPr dirty="0" sz="2100" spc="-24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주로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사용되었던</a:t>
            </a:r>
            <a:r>
              <a:rPr dirty="0" sz="2100" spc="-27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이미지</a:t>
            </a:r>
            <a:r>
              <a:rPr dirty="0" sz="2100" spc="-254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처리에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 spc="-20">
                <a:solidFill>
                  <a:srgbClr val="374050"/>
                </a:solidFill>
                <a:latin typeface="Calibri"/>
                <a:cs typeface="Calibri"/>
              </a:rPr>
              <a:t>NLP</a:t>
            </a:r>
            <a:r>
              <a:rPr dirty="0" sz="2100" spc="-20">
                <a:solidFill>
                  <a:srgbClr val="374050"/>
                </a:solidFill>
                <a:latin typeface="맑은 고딕"/>
                <a:cs typeface="맑은 고딕"/>
              </a:rPr>
              <a:t>에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서</a:t>
            </a:r>
            <a:r>
              <a:rPr dirty="0" sz="2100" spc="-254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큰</a:t>
            </a:r>
            <a:r>
              <a:rPr dirty="0" sz="2100" spc="-254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성과를</a:t>
            </a:r>
            <a:r>
              <a:rPr dirty="0" sz="2100" spc="-24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보이던</a:t>
            </a:r>
            <a:r>
              <a:rPr dirty="0" sz="2100" spc="-229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 spc="-35">
                <a:solidFill>
                  <a:srgbClr val="374050"/>
                </a:solidFill>
                <a:latin typeface="Calibri"/>
                <a:cs typeface="Calibri"/>
              </a:rPr>
              <a:t>Transformer</a:t>
            </a:r>
            <a:r>
              <a:rPr dirty="0" sz="2100" spc="-35">
                <a:solidFill>
                  <a:srgbClr val="374050"/>
                </a:solidFill>
                <a:latin typeface="맑은 고딕"/>
                <a:cs typeface="맑은 고딕"/>
              </a:rPr>
              <a:t>를</a:t>
            </a:r>
            <a:r>
              <a:rPr dirty="0" sz="2100" spc="-19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 spc="-25">
                <a:solidFill>
                  <a:srgbClr val="374050"/>
                </a:solidFill>
                <a:latin typeface="맑은 고딕"/>
                <a:cs typeface="맑은 고딕"/>
              </a:rPr>
              <a:t>적용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74050"/>
              </a:buClr>
              <a:buFont typeface="Arial"/>
              <a:buChar char="•"/>
            </a:pPr>
            <a:endParaRPr sz="2350">
              <a:latin typeface="맑은 고딕"/>
              <a:cs typeface="맑은 고딕"/>
            </a:endParaRPr>
          </a:p>
          <a:p>
            <a:pPr marL="213360" marR="130810" indent="-201295">
              <a:lnSpc>
                <a:spcPct val="1004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 spc="-10">
                <a:solidFill>
                  <a:srgbClr val="374050"/>
                </a:solidFill>
                <a:latin typeface="Calibri"/>
                <a:cs typeface="Calibri"/>
              </a:rPr>
              <a:t>CNN</a:t>
            </a:r>
            <a:r>
              <a:rPr dirty="0" sz="2100" spc="-10">
                <a:solidFill>
                  <a:srgbClr val="374050"/>
                </a:solidFill>
                <a:latin typeface="맑은 고딕"/>
                <a:cs typeface="맑은 고딕"/>
              </a:rPr>
              <a:t>이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가지고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있던</a:t>
            </a:r>
            <a:r>
              <a:rPr dirty="0" sz="2100" spc="-26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고정된</a:t>
            </a:r>
            <a:r>
              <a:rPr dirty="0" sz="2100" spc="-254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수용</a:t>
            </a:r>
            <a:r>
              <a:rPr dirty="0" sz="2100" spc="-26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영역의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한계를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극복하며</a:t>
            </a:r>
            <a:r>
              <a:rPr dirty="0" sz="2100">
                <a:solidFill>
                  <a:srgbClr val="374050"/>
                </a:solidFill>
                <a:latin typeface="Calibri"/>
                <a:cs typeface="Calibri"/>
              </a:rPr>
              <a:t>,</a:t>
            </a:r>
            <a:r>
              <a:rPr dirty="0" sz="2100" spc="25">
                <a:solidFill>
                  <a:srgbClr val="37405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전체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이미지를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 spc="-50">
                <a:solidFill>
                  <a:srgbClr val="374050"/>
                </a:solidFill>
                <a:latin typeface="맑은 고딕"/>
                <a:cs typeface="맑은 고딕"/>
              </a:rPr>
              <a:t>고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려한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글로벌한</a:t>
            </a:r>
            <a:r>
              <a:rPr dirty="0" sz="2100" spc="-26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정보를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 spc="-25">
                <a:solidFill>
                  <a:srgbClr val="374050"/>
                </a:solidFill>
                <a:latin typeface="맑은 고딕"/>
                <a:cs typeface="맑은 고딕"/>
              </a:rPr>
              <a:t>활용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374050"/>
              </a:buClr>
              <a:buFont typeface="Arial"/>
              <a:buChar char="•"/>
            </a:pPr>
            <a:endParaRPr sz="2300">
              <a:latin typeface="맑은 고딕"/>
              <a:cs typeface="맑은 고딕"/>
            </a:endParaRPr>
          </a:p>
          <a:p>
            <a:pPr marL="213360" marR="24765" indent="-201295">
              <a:lnSpc>
                <a:spcPct val="100400"/>
              </a:lnSpc>
              <a:spcBef>
                <a:spcPts val="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많은</a:t>
            </a:r>
            <a:r>
              <a:rPr dirty="0" sz="2100" spc="-27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데이터와</a:t>
            </a:r>
            <a:r>
              <a:rPr dirty="0" sz="2100" spc="-26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큰</a:t>
            </a:r>
            <a:r>
              <a:rPr dirty="0" sz="2100" spc="-27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모델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규모가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필요하다는</a:t>
            </a:r>
            <a:r>
              <a:rPr dirty="0" sz="2100" spc="-26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단점이</a:t>
            </a:r>
            <a:r>
              <a:rPr dirty="0" sz="2100" spc="-254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있지만</a:t>
            </a:r>
            <a:r>
              <a:rPr dirty="0" sz="2100">
                <a:solidFill>
                  <a:srgbClr val="374050"/>
                </a:solidFill>
                <a:latin typeface="Calibri"/>
                <a:cs typeface="Calibri"/>
              </a:rPr>
              <a:t>,</a:t>
            </a:r>
            <a:r>
              <a:rPr dirty="0" sz="2100" spc="-5">
                <a:solidFill>
                  <a:srgbClr val="374050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데이터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증강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및</a:t>
            </a:r>
            <a:r>
              <a:rPr dirty="0" sz="2100" spc="-27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 spc="-50">
                <a:solidFill>
                  <a:srgbClr val="374050"/>
                </a:solidFill>
                <a:latin typeface="맑은 고딕"/>
                <a:cs typeface="맑은 고딕"/>
              </a:rPr>
              <a:t>다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양한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사전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훈련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전략을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통해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이러한</a:t>
            </a:r>
            <a:r>
              <a:rPr dirty="0" sz="2100" spc="-2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>
                <a:solidFill>
                  <a:srgbClr val="374050"/>
                </a:solidFill>
                <a:latin typeface="맑은 고딕"/>
                <a:cs typeface="맑은 고딕"/>
              </a:rPr>
              <a:t>문제</a:t>
            </a:r>
            <a:r>
              <a:rPr dirty="0" sz="2100" spc="-26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2100" spc="-25">
                <a:solidFill>
                  <a:srgbClr val="374050"/>
                </a:solidFill>
                <a:latin typeface="맑은 고딕"/>
                <a:cs typeface="맑은 고딕"/>
              </a:rPr>
              <a:t>해결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6766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Model</a:t>
            </a:r>
            <a:r>
              <a:rPr dirty="0" spc="-15"/>
              <a:t> </a:t>
            </a:r>
            <a:r>
              <a:rPr dirty="0" spc="-10"/>
              <a:t>Overview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42797" y="2318270"/>
            <a:ext cx="8598535" cy="4420870"/>
            <a:chOff x="1042797" y="2318270"/>
            <a:chExt cx="8598535" cy="44208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797" y="2318270"/>
              <a:ext cx="8598141" cy="442028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66877" y="4636566"/>
              <a:ext cx="1349375" cy="1701800"/>
            </a:xfrm>
            <a:custGeom>
              <a:avLst/>
              <a:gdLst/>
              <a:ahLst/>
              <a:cxnLst/>
              <a:rect l="l" t="t" r="r" b="b"/>
              <a:pathLst>
                <a:path w="1349375" h="1701800">
                  <a:moveTo>
                    <a:pt x="1305677" y="1650437"/>
                  </a:moveTo>
                  <a:lnTo>
                    <a:pt x="1281811" y="1669402"/>
                  </a:lnTo>
                  <a:lnTo>
                    <a:pt x="1348790" y="1701393"/>
                  </a:lnTo>
                  <a:lnTo>
                    <a:pt x="1339906" y="1658734"/>
                  </a:lnTo>
                  <a:lnTo>
                    <a:pt x="1312252" y="1658734"/>
                  </a:lnTo>
                  <a:lnTo>
                    <a:pt x="1305677" y="1650437"/>
                  </a:lnTo>
                  <a:close/>
                </a:path>
                <a:path w="1349375" h="1701800">
                  <a:moveTo>
                    <a:pt x="1309958" y="1647035"/>
                  </a:moveTo>
                  <a:lnTo>
                    <a:pt x="1305677" y="1650437"/>
                  </a:lnTo>
                  <a:lnTo>
                    <a:pt x="1312252" y="1658734"/>
                  </a:lnTo>
                  <a:lnTo>
                    <a:pt x="1316824" y="1655699"/>
                  </a:lnTo>
                  <a:lnTo>
                    <a:pt x="1309958" y="1647035"/>
                  </a:lnTo>
                  <a:close/>
                </a:path>
                <a:path w="1349375" h="1701800">
                  <a:moveTo>
                    <a:pt x="1333563" y="1628279"/>
                  </a:moveTo>
                  <a:lnTo>
                    <a:pt x="1309958" y="1647035"/>
                  </a:lnTo>
                  <a:lnTo>
                    <a:pt x="1316824" y="1655699"/>
                  </a:lnTo>
                  <a:lnTo>
                    <a:pt x="1312252" y="1658734"/>
                  </a:lnTo>
                  <a:lnTo>
                    <a:pt x="1339906" y="1658734"/>
                  </a:lnTo>
                  <a:lnTo>
                    <a:pt x="1333563" y="1628279"/>
                  </a:lnTo>
                  <a:close/>
                </a:path>
                <a:path w="1349375" h="1701800">
                  <a:moveTo>
                    <a:pt x="4572" y="0"/>
                  </a:moveTo>
                  <a:lnTo>
                    <a:pt x="0" y="3048"/>
                  </a:lnTo>
                  <a:lnTo>
                    <a:pt x="1305677" y="1650437"/>
                  </a:lnTo>
                  <a:lnTo>
                    <a:pt x="1309958" y="1647035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4000" y="1146255"/>
            <a:ext cx="4915357" cy="96499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986276" y="6155728"/>
            <a:ext cx="150495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1.</a:t>
            </a:r>
            <a:r>
              <a:rPr dirty="0" sz="1550" spc="-15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b="1">
                <a:solidFill>
                  <a:srgbClr val="FF0000"/>
                </a:solidFill>
                <a:latin typeface="Calibri"/>
                <a:cs typeface="Calibri"/>
              </a:rPr>
              <a:t>Image</a:t>
            </a:r>
            <a:r>
              <a:rPr dirty="0" sz="1550" spc="2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FF0000"/>
                </a:solidFill>
                <a:latin typeface="Calibri"/>
                <a:cs typeface="Calibri"/>
              </a:rPr>
              <a:t>Patching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7804" y="4544339"/>
            <a:ext cx="171513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3.</a:t>
            </a:r>
            <a:r>
              <a:rPr dirty="0" sz="1550" spc="-15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b="1">
                <a:solidFill>
                  <a:srgbClr val="FF0000"/>
                </a:solidFill>
                <a:latin typeface="Calibri"/>
                <a:cs typeface="Calibri"/>
              </a:rPr>
              <a:t>Position</a:t>
            </a:r>
            <a:r>
              <a:rPr dirty="0" sz="1550" spc="4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FF0000"/>
                </a:solidFill>
                <a:latin typeface="Calibri"/>
                <a:cs typeface="Calibri"/>
              </a:rPr>
              <a:t>Encoding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45254" y="5098326"/>
            <a:ext cx="117729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2.</a:t>
            </a:r>
            <a:r>
              <a:rPr dirty="0" sz="1550" spc="-16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spc="-10" b="1">
                <a:solidFill>
                  <a:srgbClr val="FF0000"/>
                </a:solidFill>
                <a:latin typeface="Calibri"/>
                <a:cs typeface="Calibri"/>
              </a:rPr>
              <a:t>Embedding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86150" y="3954183"/>
            <a:ext cx="2110105" cy="32321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32384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254"/>
              </a:spcBef>
            </a:pP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4.</a:t>
            </a:r>
            <a:r>
              <a:rPr dirty="0" sz="1550" spc="-19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b="1">
                <a:solidFill>
                  <a:srgbClr val="FF0000"/>
                </a:solidFill>
                <a:latin typeface="Calibri"/>
                <a:cs typeface="Calibri"/>
              </a:rPr>
              <a:t>Transformer</a:t>
            </a:r>
            <a:r>
              <a:rPr dirty="0" sz="1550" spc="-4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550" spc="-10" b="1">
                <a:solidFill>
                  <a:srgbClr val="FF0000"/>
                </a:solidFill>
                <a:latin typeface="Calibri"/>
                <a:cs typeface="Calibri"/>
              </a:rPr>
              <a:t>Encoder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174212" y="3013138"/>
            <a:ext cx="180530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5.</a:t>
            </a:r>
            <a:r>
              <a:rPr dirty="0" sz="1550" spc="-14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b="1">
                <a:solidFill>
                  <a:srgbClr val="FF0000"/>
                </a:solidFill>
                <a:latin typeface="Calibri"/>
                <a:cs typeface="Calibri"/>
              </a:rPr>
              <a:t>Classification</a:t>
            </a:r>
            <a:r>
              <a:rPr dirty="0" sz="1550" spc="2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550" spc="-20" b="1">
                <a:solidFill>
                  <a:srgbClr val="FF0000"/>
                </a:solidFill>
                <a:latin typeface="Calibri"/>
                <a:cs typeface="Calibri"/>
              </a:rPr>
              <a:t>Head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ViT의</a:t>
            </a:r>
            <a:r>
              <a:rPr dirty="0" spc="-30"/>
              <a:t> </a:t>
            </a:r>
            <a:r>
              <a:rPr dirty="0"/>
              <a:t>작동</a:t>
            </a:r>
            <a:r>
              <a:rPr dirty="0" spc="-15"/>
              <a:t> </a:t>
            </a:r>
            <a:r>
              <a:rPr dirty="0" spc="-25"/>
              <a:t>방식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85910"/>
            <a:ext cx="9215755" cy="3703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3360" marR="6350" indent="-201295">
              <a:lnSpc>
                <a:spcPct val="101499"/>
              </a:lnSpc>
              <a:spcBef>
                <a:spcPts val="95"/>
              </a:spcBef>
              <a:buSzPct val="94736"/>
              <a:buAutoNum type="arabicPeriod"/>
              <a:tabLst>
                <a:tab pos="213995" algn="l"/>
              </a:tabLst>
            </a:pPr>
            <a:r>
              <a:rPr dirty="0" sz="1900" b="1">
                <a:latin typeface="Calibri"/>
                <a:cs typeface="Calibri"/>
              </a:rPr>
              <a:t>Image</a:t>
            </a:r>
            <a:r>
              <a:rPr dirty="0" sz="1900" spc="45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Patching</a:t>
            </a:r>
            <a:r>
              <a:rPr dirty="0" sz="1900">
                <a:latin typeface="Calibri"/>
                <a:cs typeface="Calibri"/>
              </a:rPr>
              <a:t>:</a:t>
            </a:r>
            <a:r>
              <a:rPr dirty="0" sz="1900" spc="2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주어진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이미지를</a:t>
            </a:r>
            <a:r>
              <a:rPr dirty="0" sz="1900" spc="-2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여러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개의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고정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크기의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패치</a:t>
            </a:r>
            <a:r>
              <a:rPr dirty="0" sz="1900">
                <a:latin typeface="Calibri"/>
                <a:cs typeface="Calibri"/>
              </a:rPr>
              <a:t>(patch)</a:t>
            </a:r>
            <a:r>
              <a:rPr dirty="0" sz="1900">
                <a:latin typeface="맑은 고딕"/>
                <a:cs typeface="맑은 고딕"/>
              </a:rPr>
              <a:t>로</a:t>
            </a:r>
            <a:r>
              <a:rPr dirty="0" sz="1900" spc="-22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나눕니다</a:t>
            </a:r>
            <a:r>
              <a:rPr dirty="0" sz="1900" spc="-10">
                <a:latin typeface="Calibri"/>
                <a:cs typeface="Calibri"/>
              </a:rPr>
              <a:t>.</a:t>
            </a:r>
            <a:r>
              <a:rPr dirty="0" sz="1900" spc="430">
                <a:latin typeface="Calibri"/>
                <a:cs typeface="Calibri"/>
              </a:rPr>
              <a:t>  </a:t>
            </a:r>
            <a:r>
              <a:rPr dirty="0" sz="1900">
                <a:latin typeface="맑은 고딕"/>
                <a:cs typeface="맑은 고딕"/>
              </a:rPr>
              <a:t>예를</a:t>
            </a:r>
            <a:r>
              <a:rPr dirty="0" sz="1900" spc="-19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들어</a:t>
            </a:r>
            <a:r>
              <a:rPr dirty="0" sz="1900">
                <a:latin typeface="Calibri"/>
                <a:cs typeface="Calibri"/>
              </a:rPr>
              <a:t>,</a:t>
            </a:r>
            <a:r>
              <a:rPr dirty="0" sz="1900" spc="50">
                <a:latin typeface="Calibri"/>
                <a:cs typeface="Calibri"/>
              </a:rPr>
              <a:t> </a:t>
            </a:r>
            <a:r>
              <a:rPr dirty="0" sz="1900">
                <a:latin typeface="Calibri"/>
                <a:cs typeface="Calibri"/>
              </a:rPr>
              <a:t>224</a:t>
            </a:r>
            <a:r>
              <a:rPr dirty="0" sz="1900">
                <a:latin typeface="맑은 고딕"/>
                <a:cs typeface="맑은 고딕"/>
              </a:rPr>
              <a:t>×</a:t>
            </a:r>
            <a:r>
              <a:rPr dirty="0" sz="1900">
                <a:latin typeface="Calibri"/>
                <a:cs typeface="Calibri"/>
              </a:rPr>
              <a:t>224</a:t>
            </a:r>
            <a:r>
              <a:rPr dirty="0" sz="1900" spc="45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크기의</a:t>
            </a:r>
            <a:r>
              <a:rPr dirty="0" sz="1900" spc="-2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이미지를</a:t>
            </a:r>
            <a:r>
              <a:rPr dirty="0" sz="1900" spc="-190">
                <a:latin typeface="맑은 고딕"/>
                <a:cs typeface="맑은 고딕"/>
              </a:rPr>
              <a:t> </a:t>
            </a:r>
            <a:r>
              <a:rPr dirty="0" sz="1900">
                <a:latin typeface="Calibri"/>
                <a:cs typeface="Calibri"/>
              </a:rPr>
              <a:t>16</a:t>
            </a:r>
            <a:r>
              <a:rPr dirty="0" sz="1900">
                <a:latin typeface="맑은 고딕"/>
                <a:cs typeface="맑은 고딕"/>
              </a:rPr>
              <a:t>×</a:t>
            </a:r>
            <a:r>
              <a:rPr dirty="0" sz="1900">
                <a:latin typeface="Calibri"/>
                <a:cs typeface="Calibri"/>
              </a:rPr>
              <a:t>16</a:t>
            </a:r>
            <a:r>
              <a:rPr dirty="0" sz="1900" spc="45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크기의</a:t>
            </a:r>
            <a:r>
              <a:rPr dirty="0" sz="1900" spc="-229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패치로</a:t>
            </a:r>
            <a:r>
              <a:rPr dirty="0" sz="1900" spc="-19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나누면</a:t>
            </a:r>
            <a:r>
              <a:rPr dirty="0" sz="1900" spc="-19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총</a:t>
            </a:r>
            <a:r>
              <a:rPr dirty="0" sz="1900" spc="-185">
                <a:latin typeface="맑은 고딕"/>
                <a:cs typeface="맑은 고딕"/>
              </a:rPr>
              <a:t> </a:t>
            </a:r>
            <a:r>
              <a:rPr dirty="0" sz="1900">
                <a:latin typeface="Calibri"/>
                <a:cs typeface="Calibri"/>
              </a:rPr>
              <a:t>196</a:t>
            </a:r>
            <a:r>
              <a:rPr dirty="0" sz="1900">
                <a:latin typeface="맑은 고딕"/>
                <a:cs typeface="맑은 고딕"/>
              </a:rPr>
              <a:t>개의</a:t>
            </a:r>
            <a:r>
              <a:rPr dirty="0" sz="1900" spc="-21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패치가 </a:t>
            </a:r>
            <a:r>
              <a:rPr dirty="0" sz="1900" spc="-10">
                <a:latin typeface="맑은 고딕"/>
                <a:cs typeface="맑은 고딕"/>
              </a:rPr>
              <a:t>생깁니다</a:t>
            </a:r>
            <a:r>
              <a:rPr dirty="0" sz="1900" spc="-10"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910"/>
              </a:spcBef>
              <a:buSzPct val="94736"/>
              <a:buAutoNum type="arabicPeriod"/>
              <a:tabLst>
                <a:tab pos="213995" algn="l"/>
              </a:tabLst>
            </a:pPr>
            <a:r>
              <a:rPr dirty="0" sz="1900" b="1">
                <a:latin typeface="Calibri"/>
                <a:cs typeface="Calibri"/>
              </a:rPr>
              <a:t>Embedding</a:t>
            </a:r>
            <a:r>
              <a:rPr dirty="0" sz="1900">
                <a:latin typeface="Calibri"/>
                <a:cs typeface="Calibri"/>
              </a:rPr>
              <a:t>:</a:t>
            </a:r>
            <a:r>
              <a:rPr dirty="0" sz="1900" spc="2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각</a:t>
            </a:r>
            <a:r>
              <a:rPr dirty="0" sz="1900" spc="-18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패치를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Calibri"/>
                <a:cs typeface="Calibri"/>
              </a:rPr>
              <a:t>1D</a:t>
            </a:r>
            <a:r>
              <a:rPr dirty="0" sz="1900" spc="4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벡터로</a:t>
            </a:r>
            <a:r>
              <a:rPr dirty="0" sz="1900" spc="-204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평탄화</a:t>
            </a:r>
            <a:r>
              <a:rPr dirty="0" sz="1900">
                <a:latin typeface="Calibri"/>
                <a:cs typeface="Calibri"/>
              </a:rPr>
              <a:t>(flatten)</a:t>
            </a:r>
            <a:r>
              <a:rPr dirty="0" sz="1900">
                <a:latin typeface="맑은 고딕"/>
                <a:cs typeface="맑은 고딕"/>
              </a:rPr>
              <a:t>한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후</a:t>
            </a:r>
            <a:r>
              <a:rPr dirty="0" sz="1900">
                <a:latin typeface="Calibri"/>
                <a:cs typeface="Calibri"/>
              </a:rPr>
              <a:t>,</a:t>
            </a:r>
            <a:r>
              <a:rPr dirty="0" sz="1900" spc="2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선형</a:t>
            </a:r>
            <a:r>
              <a:rPr dirty="0" sz="1900" spc="-19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임베딩</a:t>
            </a:r>
            <a:r>
              <a:rPr dirty="0" sz="1900">
                <a:latin typeface="Calibri"/>
                <a:cs typeface="Calibri"/>
              </a:rPr>
              <a:t>(linear</a:t>
            </a:r>
            <a:r>
              <a:rPr dirty="0" sz="1900" spc="5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embedding)</a:t>
            </a:r>
            <a:endParaRPr sz="1900">
              <a:latin typeface="Calibri"/>
              <a:cs typeface="Calibri"/>
            </a:endParaRPr>
          </a:p>
          <a:p>
            <a:pPr marL="213360">
              <a:lnSpc>
                <a:spcPct val="100000"/>
              </a:lnSpc>
              <a:spcBef>
                <a:spcPts val="35"/>
              </a:spcBef>
            </a:pPr>
            <a:r>
              <a:rPr dirty="0" sz="1900">
                <a:latin typeface="맑은 고딕"/>
                <a:cs typeface="맑은 고딕"/>
              </a:rPr>
              <a:t>레이어를</a:t>
            </a:r>
            <a:r>
              <a:rPr dirty="0" sz="1900" spc="-20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통과시켜</a:t>
            </a:r>
            <a:r>
              <a:rPr dirty="0" sz="1900" spc="-18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고정된</a:t>
            </a:r>
            <a:r>
              <a:rPr dirty="0" sz="1900" spc="-18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크기의</a:t>
            </a:r>
            <a:r>
              <a:rPr dirty="0" sz="1900" spc="-19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임베딩</a:t>
            </a:r>
            <a:r>
              <a:rPr dirty="0" sz="1900" spc="-18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벡터로</a:t>
            </a:r>
            <a:r>
              <a:rPr dirty="0" sz="1900" spc="-18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변환</a:t>
            </a:r>
            <a:endParaRPr sz="1900">
              <a:latin typeface="맑은 고딕"/>
              <a:cs typeface="맑은 고딕"/>
            </a:endParaRPr>
          </a:p>
          <a:p>
            <a:pPr marL="213360" marR="906780" indent="-201295">
              <a:lnSpc>
                <a:spcPct val="101499"/>
              </a:lnSpc>
              <a:spcBef>
                <a:spcPts val="865"/>
              </a:spcBef>
              <a:buSzPct val="94736"/>
              <a:buAutoNum type="arabicPeriod" startAt="3"/>
              <a:tabLst>
                <a:tab pos="213995" algn="l"/>
              </a:tabLst>
            </a:pPr>
            <a:r>
              <a:rPr dirty="0" sz="1900" b="1">
                <a:latin typeface="Calibri"/>
                <a:cs typeface="Calibri"/>
              </a:rPr>
              <a:t>Position</a:t>
            </a:r>
            <a:r>
              <a:rPr dirty="0" sz="1900" spc="1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Encoding</a:t>
            </a:r>
            <a:r>
              <a:rPr dirty="0" sz="1900">
                <a:latin typeface="Calibri"/>
                <a:cs typeface="Calibri"/>
              </a:rPr>
              <a:t>:</a:t>
            </a:r>
            <a:r>
              <a:rPr dirty="0" sz="1900" spc="3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각</a:t>
            </a:r>
            <a:r>
              <a:rPr dirty="0" sz="1900" spc="-18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패치의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위치</a:t>
            </a:r>
            <a:r>
              <a:rPr dirty="0" sz="1900" spc="-20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정보를</a:t>
            </a:r>
            <a:r>
              <a:rPr dirty="0" sz="1900" spc="-20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주입하기</a:t>
            </a:r>
            <a:r>
              <a:rPr dirty="0" sz="1900" spc="-2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위해</a:t>
            </a:r>
            <a:r>
              <a:rPr dirty="0" sz="1900" spc="-20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위치</a:t>
            </a:r>
            <a:r>
              <a:rPr dirty="0" sz="1900" spc="-20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인코딩</a:t>
            </a:r>
            <a:r>
              <a:rPr dirty="0" sz="1900" spc="-10">
                <a:latin typeface="Calibri"/>
                <a:cs typeface="Calibri"/>
              </a:rPr>
              <a:t>(position </a:t>
            </a:r>
            <a:r>
              <a:rPr dirty="0" sz="1900">
                <a:latin typeface="Calibri"/>
                <a:cs typeface="Calibri"/>
              </a:rPr>
              <a:t>encoding)</a:t>
            </a:r>
            <a:r>
              <a:rPr dirty="0" sz="1900">
                <a:latin typeface="맑은 고딕"/>
                <a:cs typeface="맑은 고딕"/>
              </a:rPr>
              <a:t>을</a:t>
            </a:r>
            <a:r>
              <a:rPr dirty="0" sz="1900" spc="-204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추가</a:t>
            </a:r>
            <a:r>
              <a:rPr dirty="0" sz="1900">
                <a:latin typeface="Calibri"/>
                <a:cs typeface="Calibri"/>
              </a:rPr>
              <a:t>.</a:t>
            </a:r>
            <a:r>
              <a:rPr dirty="0" sz="1900" spc="5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이는</a:t>
            </a:r>
            <a:r>
              <a:rPr dirty="0" sz="1900" spc="-180">
                <a:latin typeface="맑은 고딕"/>
                <a:cs typeface="맑은 고딕"/>
              </a:rPr>
              <a:t> </a:t>
            </a:r>
            <a:r>
              <a:rPr dirty="0" sz="1900">
                <a:latin typeface="Calibri"/>
                <a:cs typeface="Calibri"/>
              </a:rPr>
              <a:t>NLP</a:t>
            </a:r>
            <a:r>
              <a:rPr dirty="0" sz="1900">
                <a:latin typeface="맑은 고딕"/>
                <a:cs typeface="맑은 고딕"/>
              </a:rPr>
              <a:t>에서의</a:t>
            </a:r>
            <a:r>
              <a:rPr dirty="0" sz="1900" spc="-195">
                <a:latin typeface="맑은 고딕"/>
                <a:cs typeface="맑은 고딕"/>
              </a:rPr>
              <a:t> </a:t>
            </a:r>
            <a:r>
              <a:rPr dirty="0" sz="1900" spc="-20">
                <a:latin typeface="Calibri"/>
                <a:cs typeface="Calibri"/>
              </a:rPr>
              <a:t>Transformer</a:t>
            </a:r>
            <a:r>
              <a:rPr dirty="0" sz="1900" spc="-20">
                <a:latin typeface="맑은 고딕"/>
                <a:cs typeface="맑은 고딕"/>
              </a:rPr>
              <a:t>와</a:t>
            </a:r>
            <a:r>
              <a:rPr dirty="0" sz="1900" spc="-204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동일한</a:t>
            </a:r>
            <a:r>
              <a:rPr dirty="0" sz="1900" spc="-18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개념</a:t>
            </a:r>
            <a:r>
              <a:rPr dirty="0" sz="1900" spc="-25"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 marL="213360" indent="-201295">
              <a:lnSpc>
                <a:spcPct val="100000"/>
              </a:lnSpc>
              <a:spcBef>
                <a:spcPts val="910"/>
              </a:spcBef>
              <a:buSzPct val="94736"/>
              <a:buAutoNum type="arabicPeriod" startAt="3"/>
              <a:tabLst>
                <a:tab pos="213995" algn="l"/>
              </a:tabLst>
            </a:pPr>
            <a:r>
              <a:rPr dirty="0" sz="1900" b="1">
                <a:latin typeface="Calibri"/>
                <a:cs typeface="Calibri"/>
              </a:rPr>
              <a:t>Transformer</a:t>
            </a:r>
            <a:r>
              <a:rPr dirty="0" sz="1900" spc="3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Encoder</a:t>
            </a:r>
            <a:r>
              <a:rPr dirty="0" sz="1900">
                <a:latin typeface="Calibri"/>
                <a:cs typeface="Calibri"/>
              </a:rPr>
              <a:t>:</a:t>
            </a:r>
            <a:r>
              <a:rPr dirty="0" sz="1900" spc="35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앞서</a:t>
            </a:r>
            <a:r>
              <a:rPr dirty="0" sz="1900" spc="-2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생성한</a:t>
            </a:r>
            <a:r>
              <a:rPr dirty="0" sz="1900" spc="-22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임베딩</a:t>
            </a:r>
            <a:r>
              <a:rPr dirty="0" sz="1900" spc="-229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벡터들은</a:t>
            </a:r>
            <a:r>
              <a:rPr dirty="0" sz="1900" spc="-225">
                <a:latin typeface="맑은 고딕"/>
                <a:cs typeface="맑은 고딕"/>
              </a:rPr>
              <a:t> </a:t>
            </a:r>
            <a:r>
              <a:rPr dirty="0" sz="1900" spc="-10">
                <a:latin typeface="Calibri"/>
                <a:cs typeface="Calibri"/>
              </a:rPr>
              <a:t>Transformer </a:t>
            </a:r>
            <a:r>
              <a:rPr dirty="0" sz="1900">
                <a:latin typeface="맑은 고딕"/>
                <a:cs typeface="맑은 고딕"/>
              </a:rPr>
              <a:t>인코더에</a:t>
            </a:r>
            <a:r>
              <a:rPr dirty="0" sz="1900" spc="-24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입력됩니다</a:t>
            </a:r>
            <a:r>
              <a:rPr dirty="0" sz="1900" spc="-10"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 marL="213360">
              <a:lnSpc>
                <a:spcPct val="100000"/>
              </a:lnSpc>
              <a:spcBef>
                <a:spcPts val="35"/>
              </a:spcBef>
            </a:pPr>
            <a:r>
              <a:rPr dirty="0" sz="1900" spc="-10">
                <a:latin typeface="Calibri"/>
                <a:cs typeface="Calibri"/>
              </a:rPr>
              <a:t>Transformer</a:t>
            </a:r>
            <a:r>
              <a:rPr dirty="0" sz="1900" spc="-5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인코더는</a:t>
            </a:r>
            <a:r>
              <a:rPr dirty="0" sz="1900" spc="-2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여러</a:t>
            </a:r>
            <a:r>
              <a:rPr dirty="0" sz="1900" spc="-2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개의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Calibri"/>
                <a:cs typeface="Calibri"/>
              </a:rPr>
              <a:t>attention</a:t>
            </a:r>
            <a:r>
              <a:rPr dirty="0" sz="1900" spc="-2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및</a:t>
            </a:r>
            <a:r>
              <a:rPr dirty="0" sz="1900" spc="-200">
                <a:latin typeface="맑은 고딕"/>
                <a:cs typeface="맑은 고딕"/>
              </a:rPr>
              <a:t> </a:t>
            </a:r>
            <a:r>
              <a:rPr dirty="0" sz="1900" spc="-10">
                <a:latin typeface="Calibri"/>
                <a:cs typeface="Calibri"/>
              </a:rPr>
              <a:t>feed-</a:t>
            </a:r>
            <a:r>
              <a:rPr dirty="0" sz="1900">
                <a:latin typeface="Calibri"/>
                <a:cs typeface="Calibri"/>
              </a:rPr>
              <a:t>forward</a:t>
            </a:r>
            <a:r>
              <a:rPr dirty="0" sz="1900" spc="1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네트워크</a:t>
            </a:r>
            <a:r>
              <a:rPr dirty="0" sz="1900" spc="-2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레이어로</a:t>
            </a:r>
            <a:r>
              <a:rPr dirty="0" sz="1900" spc="-229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구성</a:t>
            </a:r>
            <a:r>
              <a:rPr dirty="0" sz="1900" spc="-25"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 marL="213360" marR="142875" indent="-201295">
              <a:lnSpc>
                <a:spcPct val="101499"/>
              </a:lnSpc>
              <a:spcBef>
                <a:spcPts val="875"/>
              </a:spcBef>
              <a:buSzPct val="94736"/>
              <a:buAutoNum type="arabicPeriod" startAt="5"/>
              <a:tabLst>
                <a:tab pos="213995" algn="l"/>
              </a:tabLst>
            </a:pPr>
            <a:r>
              <a:rPr dirty="0" sz="1900" b="1">
                <a:latin typeface="Calibri"/>
                <a:cs typeface="Calibri"/>
              </a:rPr>
              <a:t>Classification</a:t>
            </a:r>
            <a:r>
              <a:rPr dirty="0" sz="1900" spc="20" b="1">
                <a:latin typeface="Calibri"/>
                <a:cs typeface="Calibri"/>
              </a:rPr>
              <a:t> </a:t>
            </a:r>
            <a:r>
              <a:rPr dirty="0" sz="1900" b="1">
                <a:latin typeface="Calibri"/>
                <a:cs typeface="Calibri"/>
              </a:rPr>
              <a:t>Head</a:t>
            </a:r>
            <a:r>
              <a:rPr dirty="0" sz="1900">
                <a:latin typeface="Calibri"/>
                <a:cs typeface="Calibri"/>
              </a:rPr>
              <a:t>:</a:t>
            </a:r>
            <a:r>
              <a:rPr dirty="0" sz="1900" spc="55">
                <a:latin typeface="Calibri"/>
                <a:cs typeface="Calibri"/>
              </a:rPr>
              <a:t> </a:t>
            </a:r>
            <a:r>
              <a:rPr dirty="0" sz="1900" spc="-20">
                <a:latin typeface="Calibri"/>
                <a:cs typeface="Calibri"/>
              </a:rPr>
              <a:t>Transformer</a:t>
            </a:r>
            <a:r>
              <a:rPr dirty="0" sz="1900" spc="-20">
                <a:latin typeface="맑은 고딕"/>
                <a:cs typeface="맑은 고딕"/>
              </a:rPr>
              <a:t>의</a:t>
            </a:r>
            <a:r>
              <a:rPr dirty="0" sz="1900" spc="-2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최종</a:t>
            </a:r>
            <a:r>
              <a:rPr dirty="0" sz="1900" spc="-19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출력은</a:t>
            </a:r>
            <a:r>
              <a:rPr dirty="0" sz="1900" spc="-19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분류</a:t>
            </a:r>
            <a:r>
              <a:rPr dirty="0" sz="1900" spc="-19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작업을</a:t>
            </a:r>
            <a:r>
              <a:rPr dirty="0" sz="1900" spc="-20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위한</a:t>
            </a:r>
            <a:r>
              <a:rPr dirty="0" sz="1900" spc="-190">
                <a:latin typeface="맑은 고딕"/>
                <a:cs typeface="맑은 고딕"/>
              </a:rPr>
              <a:t> </a:t>
            </a:r>
            <a:r>
              <a:rPr dirty="0" sz="1900">
                <a:latin typeface="Calibri"/>
                <a:cs typeface="Calibri"/>
              </a:rPr>
              <a:t>MLP</a:t>
            </a:r>
            <a:r>
              <a:rPr dirty="0" sz="1900" spc="50">
                <a:latin typeface="Calibri"/>
                <a:cs typeface="Calibri"/>
              </a:rPr>
              <a:t> </a:t>
            </a:r>
            <a:r>
              <a:rPr dirty="0" sz="1900">
                <a:latin typeface="맑은 고딕"/>
                <a:cs typeface="맑은 고딕"/>
              </a:rPr>
              <a:t>레이어</a:t>
            </a:r>
            <a:r>
              <a:rPr dirty="0" sz="1900">
                <a:latin typeface="Calibri"/>
                <a:cs typeface="Calibri"/>
              </a:rPr>
              <a:t>(</a:t>
            </a:r>
            <a:r>
              <a:rPr dirty="0" sz="1900">
                <a:latin typeface="맑은 고딕"/>
                <a:cs typeface="맑은 고딕"/>
              </a:rPr>
              <a:t>또는</a:t>
            </a:r>
            <a:r>
              <a:rPr dirty="0" sz="1900" spc="-215">
                <a:latin typeface="맑은 고딕"/>
                <a:cs typeface="맑은 고딕"/>
              </a:rPr>
              <a:t> </a:t>
            </a:r>
            <a:r>
              <a:rPr dirty="0" sz="1900" spc="-50">
                <a:latin typeface="맑은 고딕"/>
                <a:cs typeface="맑은 고딕"/>
              </a:rPr>
              <a:t>다 </a:t>
            </a:r>
            <a:r>
              <a:rPr dirty="0" sz="1900">
                <a:latin typeface="맑은 고딕"/>
                <a:cs typeface="맑은 고딕"/>
              </a:rPr>
              <a:t>른</a:t>
            </a:r>
            <a:r>
              <a:rPr dirty="0" sz="1900" spc="-204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헤더</a:t>
            </a:r>
            <a:r>
              <a:rPr dirty="0" sz="1900">
                <a:latin typeface="Calibri"/>
                <a:cs typeface="Calibri"/>
              </a:rPr>
              <a:t>)</a:t>
            </a:r>
            <a:r>
              <a:rPr dirty="0" sz="1900">
                <a:latin typeface="맑은 고딕"/>
                <a:cs typeface="맑은 고딕"/>
              </a:rPr>
              <a:t>에</a:t>
            </a:r>
            <a:r>
              <a:rPr dirty="0" sz="1900" spc="-21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입력</a:t>
            </a:r>
            <a:endParaRPr sz="1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4476" y="2550058"/>
            <a:ext cx="1330325" cy="8267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 spc="-20">
                <a:latin typeface="맑은 고딕"/>
                <a:cs typeface="맑은 고딕"/>
              </a:rPr>
              <a:t>CLIP</a:t>
            </a:r>
            <a:endParaRPr sz="5250">
              <a:latin typeface="맑은 고딕"/>
              <a:cs typeface="맑은 고딕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521713" y="3307219"/>
            <a:ext cx="7634605" cy="147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150">
                <a:latin typeface="맑은 고딕"/>
                <a:cs typeface="맑은 고딕"/>
              </a:rPr>
              <a:t>(Contrasive</a:t>
            </a:r>
            <a:r>
              <a:rPr dirty="0" sz="3150" spc="-5">
                <a:latin typeface="맑은 고딕"/>
                <a:cs typeface="맑은 고딕"/>
              </a:rPr>
              <a:t> </a:t>
            </a:r>
            <a:r>
              <a:rPr dirty="0" sz="3150" spc="-10">
                <a:latin typeface="맑은 고딕"/>
                <a:cs typeface="맑은 고딕"/>
              </a:rPr>
              <a:t>Language-</a:t>
            </a:r>
            <a:r>
              <a:rPr dirty="0" sz="3150">
                <a:latin typeface="맑은 고딕"/>
                <a:cs typeface="맑은 고딕"/>
              </a:rPr>
              <a:t>Image</a:t>
            </a:r>
            <a:r>
              <a:rPr dirty="0" sz="3150" spc="10">
                <a:latin typeface="맑은 고딕"/>
                <a:cs typeface="맑은 고딕"/>
              </a:rPr>
              <a:t> </a:t>
            </a:r>
            <a:r>
              <a:rPr dirty="0" sz="3150" spc="-25">
                <a:latin typeface="맑은 고딕"/>
                <a:cs typeface="맑은 고딕"/>
              </a:rPr>
              <a:t>Pre-</a:t>
            </a:r>
            <a:r>
              <a:rPr dirty="0" sz="3150" spc="-10">
                <a:latin typeface="맑은 고딕"/>
                <a:cs typeface="맑은 고딕"/>
              </a:rPr>
              <a:t>training)</a:t>
            </a:r>
            <a:endParaRPr sz="3150">
              <a:latin typeface="맑은 고딕"/>
              <a:cs typeface="맑은 고딕"/>
            </a:endParaRPr>
          </a:p>
          <a:p>
            <a:pPr algn="ctr" marL="147955" marR="132715">
              <a:lnSpc>
                <a:spcPts val="2270"/>
              </a:lnSpc>
              <a:spcBef>
                <a:spcPts val="3160"/>
              </a:spcBef>
            </a:pPr>
            <a:r>
              <a:rPr dirty="0" sz="2100">
                <a:latin typeface="맑은 고딕"/>
                <a:cs typeface="맑은 고딕"/>
              </a:rPr>
              <a:t>Learning</a:t>
            </a:r>
            <a:r>
              <a:rPr dirty="0" sz="2100" spc="-2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Transferable </a:t>
            </a:r>
            <a:r>
              <a:rPr dirty="0" sz="2100">
                <a:latin typeface="맑은 고딕"/>
                <a:cs typeface="맑은 고딕"/>
              </a:rPr>
              <a:t>Visual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Models From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Natural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Language Supervision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327200"/>
            <a:ext cx="2793365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사용</a:t>
            </a:r>
            <a:r>
              <a:rPr dirty="0" spc="-20"/>
              <a:t> </a:t>
            </a:r>
            <a:r>
              <a:rPr dirty="0" spc="-10"/>
              <a:t>dataset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035840"/>
            <a:ext cx="9401810" cy="4297680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Image/Text</a:t>
            </a:r>
            <a:r>
              <a:rPr dirty="0" sz="1900" spc="-6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pair</a:t>
            </a:r>
            <a:r>
              <a:rPr dirty="0" sz="1900" spc="-75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dataset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650">
                <a:latin typeface="맑은 고딕"/>
                <a:cs typeface="맑은 고딕"/>
              </a:rPr>
              <a:t>MS-COCO,</a:t>
            </a:r>
            <a:r>
              <a:rPr dirty="0" sz="1650" spc="1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Visual</a:t>
            </a:r>
            <a:r>
              <a:rPr dirty="0" sz="1650" spc="1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Genome:</a:t>
            </a:r>
            <a:r>
              <a:rPr dirty="0" sz="1650" spc="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고품질/소규모</a:t>
            </a:r>
            <a:r>
              <a:rPr dirty="0" sz="1650" spc="1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데이터 </a:t>
            </a:r>
            <a:r>
              <a:rPr dirty="0" sz="1650" spc="-10">
                <a:latin typeface="맑은 고딕"/>
                <a:cs typeface="맑은 고딕"/>
              </a:rPr>
              <a:t>(100,000개)</a:t>
            </a:r>
            <a:endParaRPr sz="16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650">
                <a:latin typeface="맑은 고딕"/>
                <a:cs typeface="맑은 고딕"/>
              </a:rPr>
              <a:t>YFCC100M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(100M)</a:t>
            </a:r>
            <a:r>
              <a:rPr dirty="0" sz="1650" spc="-10">
                <a:latin typeface="맑은 고딕"/>
                <a:cs typeface="맑은 고딕"/>
              </a:rPr>
              <a:t> </a:t>
            </a:r>
            <a:r>
              <a:rPr dirty="0" sz="1650">
                <a:latin typeface="Wingdings"/>
                <a:cs typeface="Wingdings"/>
              </a:rPr>
              <a:t></a:t>
            </a:r>
            <a:r>
              <a:rPr dirty="0" sz="1650" spc="204">
                <a:latin typeface="Times New Roman"/>
                <a:cs typeface="Times New Roman"/>
              </a:rPr>
              <a:t> </a:t>
            </a:r>
            <a:r>
              <a:rPr dirty="0" sz="1650">
                <a:latin typeface="맑은 고딕"/>
                <a:cs typeface="맑은 고딕"/>
              </a:rPr>
              <a:t>filtering</a:t>
            </a:r>
            <a:r>
              <a:rPr dirty="0" sz="1650" spc="1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후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고품질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15M개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 spc="-25">
                <a:latin typeface="맑은 고딕"/>
                <a:cs typeface="맑은 고딕"/>
              </a:rPr>
              <a:t>사용</a:t>
            </a:r>
            <a:endParaRPr sz="16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650">
                <a:latin typeface="맑은 고딕"/>
                <a:cs typeface="맑은 고딕"/>
              </a:rPr>
              <a:t>인터넷에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공개되어</a:t>
            </a:r>
            <a:r>
              <a:rPr dirty="0" sz="1650" spc="1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있는</a:t>
            </a:r>
            <a:r>
              <a:rPr dirty="0" sz="1650" spc="3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400M개의</a:t>
            </a:r>
            <a:r>
              <a:rPr dirty="0" sz="1650" spc="1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(image,</a:t>
            </a:r>
            <a:r>
              <a:rPr dirty="0" sz="1650" spc="4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text)</a:t>
            </a:r>
            <a:r>
              <a:rPr dirty="0" sz="1650" spc="1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pair로</a:t>
            </a:r>
            <a:r>
              <a:rPr dirty="0" sz="1650" spc="4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새로운</a:t>
            </a:r>
            <a:r>
              <a:rPr dirty="0" sz="1650" spc="2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dataset</a:t>
            </a:r>
            <a:r>
              <a:rPr dirty="0" sz="1650" spc="15">
                <a:latin typeface="맑은 고딕"/>
                <a:cs typeface="맑은 고딕"/>
              </a:rPr>
              <a:t> </a:t>
            </a:r>
            <a:r>
              <a:rPr dirty="0" sz="1650" spc="-25">
                <a:latin typeface="맑은 고딕"/>
                <a:cs typeface="맑은 고딕"/>
              </a:rPr>
              <a:t>구성</a:t>
            </a:r>
            <a:endParaRPr sz="165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0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텍스트</a:t>
            </a:r>
            <a:r>
              <a:rPr dirty="0" sz="1900" spc="7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query는</a:t>
            </a:r>
            <a:r>
              <a:rPr dirty="0" sz="1900" spc="7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위키피디아에서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100번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이상</a:t>
            </a:r>
            <a:r>
              <a:rPr dirty="0" sz="1900" spc="7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등장하는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단어</a:t>
            </a:r>
            <a:r>
              <a:rPr dirty="0" sz="1900" spc="7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50만개로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구축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15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데이터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균형을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위해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query당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이미지-텍스트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pair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개수를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최대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2만개로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제한</a:t>
            </a:r>
            <a:endParaRPr sz="1900">
              <a:latin typeface="맑은 고딕"/>
              <a:cs typeface="맑은 고딕"/>
            </a:endParaRPr>
          </a:p>
          <a:p>
            <a:pPr marL="213360">
              <a:lnSpc>
                <a:spcPct val="100000"/>
              </a:lnSpc>
              <a:spcBef>
                <a:spcPts val="260"/>
              </a:spcBef>
            </a:pPr>
            <a:r>
              <a:rPr dirty="0" sz="1900">
                <a:latin typeface="Wingdings"/>
                <a:cs typeface="Wingdings"/>
              </a:rPr>
              <a:t></a:t>
            </a:r>
            <a:r>
              <a:rPr dirty="0" sz="1900" spc="245">
                <a:latin typeface="Times New Roman"/>
                <a:cs typeface="Times New Roman"/>
              </a:rPr>
              <a:t> </a:t>
            </a:r>
            <a:r>
              <a:rPr dirty="0" sz="1900">
                <a:latin typeface="맑은 고딕"/>
                <a:cs typeface="맑은 고딕"/>
              </a:rPr>
              <a:t>같은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이미지를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설명하는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다양한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표현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생성</a:t>
            </a:r>
            <a:endParaRPr sz="19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위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3가지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데이터로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contrastive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learning</a:t>
            </a:r>
            <a:r>
              <a:rPr dirty="0" sz="1900" spc="1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(대조학습)</a:t>
            </a:r>
            <a:r>
              <a:rPr dirty="0" sz="1900" spc="6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수행</a:t>
            </a:r>
            <a:endParaRPr sz="1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맑은 고딕"/>
              <a:cs typeface="맑은 고딕"/>
            </a:endParaRPr>
          </a:p>
          <a:p>
            <a:pPr marL="213360" marR="5080">
              <a:lnSpc>
                <a:spcPct val="110200"/>
              </a:lnSpc>
              <a:spcBef>
                <a:spcPts val="5"/>
              </a:spcBef>
            </a:pPr>
            <a:r>
              <a:rPr dirty="0" sz="1750">
                <a:latin typeface="맑은 고딕"/>
                <a:cs typeface="맑은 고딕"/>
              </a:rPr>
              <a:t>*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constrasive</a:t>
            </a:r>
            <a:r>
              <a:rPr dirty="0" sz="1750" spc="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learning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은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서로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다른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두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포인트가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얼마나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다른지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(또는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유사한지)를</a:t>
            </a:r>
            <a:r>
              <a:rPr dirty="0" sz="1750" spc="10">
                <a:latin typeface="맑은 고딕"/>
                <a:cs typeface="맑은 고딕"/>
              </a:rPr>
              <a:t> </a:t>
            </a:r>
            <a:r>
              <a:rPr dirty="0" sz="1750" spc="-50">
                <a:latin typeface="맑은 고딕"/>
                <a:cs typeface="맑은 고딕"/>
              </a:rPr>
              <a:t>비 </a:t>
            </a:r>
            <a:r>
              <a:rPr dirty="0" sz="1750">
                <a:latin typeface="맑은 고딕"/>
                <a:cs typeface="맑은 고딕"/>
              </a:rPr>
              <a:t>교하거나 측정하여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유사한 데이터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포인트들이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가까이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있도록 임베딩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공간을 </a:t>
            </a:r>
            <a:r>
              <a:rPr dirty="0" sz="1750" spc="-25">
                <a:latin typeface="맑은 고딕"/>
                <a:cs typeface="맑은 고딕"/>
              </a:rPr>
              <a:t>구성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5402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Data</a:t>
            </a:r>
            <a:r>
              <a:rPr dirty="0" spc="-35"/>
              <a:t> </a:t>
            </a:r>
            <a:r>
              <a:rPr dirty="0" spc="-10"/>
              <a:t>example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04" y="1907019"/>
            <a:ext cx="10051973" cy="487570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448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Contrasive</a:t>
            </a:r>
            <a:r>
              <a:rPr dirty="0" spc="-135"/>
              <a:t> </a:t>
            </a:r>
            <a:r>
              <a:rPr dirty="0" spc="-25"/>
              <a:t>Pre-</a:t>
            </a:r>
            <a:r>
              <a:rPr dirty="0" spc="-20"/>
              <a:t>Training</a:t>
            </a:r>
            <a:r>
              <a:rPr dirty="0" spc="-114"/>
              <a:t> </a:t>
            </a:r>
            <a:r>
              <a:rPr dirty="0"/>
              <a:t>(대조</a:t>
            </a:r>
            <a:r>
              <a:rPr dirty="0" spc="-114"/>
              <a:t> </a:t>
            </a:r>
            <a:r>
              <a:rPr dirty="0" spc="-25"/>
              <a:t>학습)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64286" y="2528176"/>
            <a:ext cx="330263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marR="5080" indent="-201295">
              <a:lnSpc>
                <a:spcPct val="100899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650">
                <a:latin typeface="맑은 고딕"/>
                <a:cs typeface="맑은 고딕"/>
              </a:rPr>
              <a:t>N개의</a:t>
            </a:r>
            <a:r>
              <a:rPr dirty="0" sz="1650" spc="3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이미지,</a:t>
            </a:r>
            <a:r>
              <a:rPr dirty="0" sz="1650" spc="4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텍스트를</a:t>
            </a:r>
            <a:r>
              <a:rPr dirty="0" sz="1650" spc="30">
                <a:latin typeface="맑은 고딕"/>
                <a:cs typeface="맑은 고딕"/>
              </a:rPr>
              <a:t> </a:t>
            </a:r>
            <a:r>
              <a:rPr dirty="0" sz="1650" spc="-25">
                <a:latin typeface="맑은 고딕"/>
                <a:cs typeface="맑은 고딕"/>
              </a:rPr>
              <a:t>각각 </a:t>
            </a:r>
            <a:r>
              <a:rPr dirty="0" sz="1650">
                <a:latin typeface="맑은 고딕"/>
                <a:cs typeface="맑은 고딕"/>
              </a:rPr>
              <a:t>encoder를</a:t>
            </a:r>
            <a:r>
              <a:rPr dirty="0" sz="1650" spc="6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통과시켜</a:t>
            </a:r>
            <a:r>
              <a:rPr dirty="0" sz="1650" spc="30">
                <a:latin typeface="맑은 고딕"/>
                <a:cs typeface="맑은 고딕"/>
              </a:rPr>
              <a:t> </a:t>
            </a:r>
            <a:r>
              <a:rPr dirty="0" sz="1650" spc="-10">
                <a:latin typeface="맑은 고딕"/>
                <a:cs typeface="맑은 고딕"/>
              </a:rPr>
              <a:t>embedding </a:t>
            </a:r>
            <a:r>
              <a:rPr dirty="0" sz="1650">
                <a:latin typeface="맑은 고딕"/>
                <a:cs typeface="맑은 고딕"/>
              </a:rPr>
              <a:t>vector</a:t>
            </a:r>
            <a:r>
              <a:rPr dirty="0" sz="1650" spc="-1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계산 (N: batch</a:t>
            </a:r>
            <a:r>
              <a:rPr dirty="0" sz="1650" spc="-10">
                <a:latin typeface="맑은 고딕"/>
                <a:cs typeface="맑은 고딕"/>
              </a:rPr>
              <a:t> </a:t>
            </a:r>
            <a:r>
              <a:rPr dirty="0" sz="1650" spc="-20">
                <a:latin typeface="맑은 고딕"/>
                <a:cs typeface="맑은 고딕"/>
              </a:rPr>
              <a:t>사이즈)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64286" y="3655326"/>
            <a:ext cx="3315970" cy="1294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marR="124460" indent="-201295">
              <a:lnSpc>
                <a:spcPct val="100899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650">
                <a:latin typeface="맑은 고딕"/>
                <a:cs typeface="맑은 고딕"/>
              </a:rPr>
              <a:t>NxN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matrix의</a:t>
            </a:r>
            <a:r>
              <a:rPr dirty="0" sz="1650" spc="3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대각선</a:t>
            </a:r>
            <a:r>
              <a:rPr dirty="0" sz="1650" spc="25">
                <a:latin typeface="맑은 고딕"/>
                <a:cs typeface="맑은 고딕"/>
              </a:rPr>
              <a:t> </a:t>
            </a:r>
            <a:r>
              <a:rPr dirty="0" sz="1650" spc="-25">
                <a:latin typeface="맑은 고딕"/>
                <a:cs typeface="맑은 고딕"/>
              </a:rPr>
              <a:t>부분이 </a:t>
            </a:r>
            <a:r>
              <a:rPr dirty="0" sz="1650">
                <a:latin typeface="맑은 고딕"/>
                <a:cs typeface="맑은 고딕"/>
              </a:rPr>
              <a:t>positive</a:t>
            </a:r>
            <a:r>
              <a:rPr dirty="0" sz="1650" spc="-15">
                <a:latin typeface="맑은 고딕"/>
                <a:cs typeface="맑은 고딕"/>
              </a:rPr>
              <a:t> </a:t>
            </a:r>
            <a:r>
              <a:rPr dirty="0" sz="1650" spc="-10">
                <a:latin typeface="맑은 고딕"/>
                <a:cs typeface="맑은 고딕"/>
              </a:rPr>
              <a:t>pair, </a:t>
            </a:r>
            <a:r>
              <a:rPr dirty="0" sz="1650">
                <a:latin typeface="맑은 고딕"/>
                <a:cs typeface="맑은 고딕"/>
              </a:rPr>
              <a:t>그</a:t>
            </a:r>
            <a:r>
              <a:rPr dirty="0" sz="1650" spc="-1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외</a:t>
            </a:r>
            <a:r>
              <a:rPr dirty="0" sz="1650" spc="-1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부분은</a:t>
            </a:r>
            <a:r>
              <a:rPr dirty="0" sz="1650" spc="-15">
                <a:latin typeface="맑은 고딕"/>
                <a:cs typeface="맑은 고딕"/>
              </a:rPr>
              <a:t> </a:t>
            </a:r>
            <a:r>
              <a:rPr dirty="0" sz="1650" spc="-25">
                <a:latin typeface="맑은 고딕"/>
                <a:cs typeface="맑은 고딕"/>
              </a:rPr>
              <a:t>모두 </a:t>
            </a:r>
            <a:r>
              <a:rPr dirty="0" sz="1650">
                <a:latin typeface="맑은 고딕"/>
                <a:cs typeface="맑은 고딕"/>
              </a:rPr>
              <a:t>negative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 spc="-20">
                <a:latin typeface="맑은 고딕"/>
                <a:cs typeface="맑은 고딕"/>
              </a:rPr>
              <a:t>pair</a:t>
            </a:r>
            <a:endParaRPr sz="1650">
              <a:latin typeface="맑은 고딕"/>
              <a:cs typeface="맑은 고딕"/>
            </a:endParaRPr>
          </a:p>
          <a:p>
            <a:pPr marL="213360" marR="5080">
              <a:lnSpc>
                <a:spcPts val="2000"/>
              </a:lnSpc>
              <a:spcBef>
                <a:spcPts val="60"/>
              </a:spcBef>
            </a:pPr>
            <a:r>
              <a:rPr dirty="0" sz="1650">
                <a:latin typeface="맑은 고딕"/>
                <a:cs typeface="맑은 고딕"/>
              </a:rPr>
              <a:t>(N개의</a:t>
            </a:r>
            <a:r>
              <a:rPr dirty="0" sz="1650" spc="-2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positive</a:t>
            </a:r>
            <a:r>
              <a:rPr dirty="0" sz="1650" spc="-25">
                <a:latin typeface="맑은 고딕"/>
                <a:cs typeface="맑은 고딕"/>
              </a:rPr>
              <a:t> </a:t>
            </a:r>
            <a:r>
              <a:rPr dirty="0" sz="1650" spc="-10">
                <a:latin typeface="맑은 고딕"/>
                <a:cs typeface="맑은 고딕"/>
              </a:rPr>
              <a:t>pair, </a:t>
            </a:r>
            <a:r>
              <a:rPr dirty="0" sz="1650">
                <a:latin typeface="맑은 고딕"/>
                <a:cs typeface="맑은 고딕"/>
              </a:rPr>
              <a:t>N^2-</a:t>
            </a:r>
            <a:r>
              <a:rPr dirty="0" sz="1650" spc="-25">
                <a:latin typeface="맑은 고딕"/>
                <a:cs typeface="맑은 고딕"/>
              </a:rPr>
              <a:t>N개의 </a:t>
            </a:r>
            <a:r>
              <a:rPr dirty="0" sz="1650">
                <a:latin typeface="맑은 고딕"/>
                <a:cs typeface="맑은 고딕"/>
              </a:rPr>
              <a:t>negative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 spc="-20">
                <a:latin typeface="맑은 고딕"/>
                <a:cs typeface="맑은 고딕"/>
              </a:rPr>
              <a:t>pair)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64286" y="5288178"/>
            <a:ext cx="3392170" cy="104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3360" marR="5080" indent="-201295">
              <a:lnSpc>
                <a:spcPct val="101000"/>
              </a:lnSpc>
              <a:spcBef>
                <a:spcPts val="9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650">
                <a:latin typeface="맑은 고딕"/>
                <a:cs typeface="맑은 고딕"/>
              </a:rPr>
              <a:t>Positive</a:t>
            </a:r>
            <a:r>
              <a:rPr dirty="0" sz="1650" spc="-2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pair의</a:t>
            </a:r>
            <a:r>
              <a:rPr dirty="0" sz="1650" spc="-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cosine</a:t>
            </a:r>
            <a:r>
              <a:rPr dirty="0" sz="1650" spc="-20">
                <a:latin typeface="맑은 고딕"/>
                <a:cs typeface="맑은 고딕"/>
              </a:rPr>
              <a:t> 유사도는 </a:t>
            </a:r>
            <a:r>
              <a:rPr dirty="0" sz="1650">
                <a:latin typeface="맑은 고딕"/>
                <a:cs typeface="맑은 고딕"/>
              </a:rPr>
              <a:t>maximize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하고,</a:t>
            </a:r>
            <a:r>
              <a:rPr dirty="0" sz="1650" spc="2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negative</a:t>
            </a:r>
            <a:r>
              <a:rPr dirty="0" sz="1650" spc="25">
                <a:latin typeface="맑은 고딕"/>
                <a:cs typeface="맑은 고딕"/>
              </a:rPr>
              <a:t> </a:t>
            </a:r>
            <a:r>
              <a:rPr dirty="0" sz="1650" spc="-20">
                <a:latin typeface="맑은 고딕"/>
                <a:cs typeface="맑은 고딕"/>
              </a:rPr>
              <a:t>pair의 </a:t>
            </a:r>
            <a:r>
              <a:rPr dirty="0" sz="1650">
                <a:latin typeface="맑은 고딕"/>
                <a:cs typeface="맑은 고딕"/>
              </a:rPr>
              <a:t>cosine</a:t>
            </a:r>
            <a:r>
              <a:rPr dirty="0" sz="1650" spc="3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유사도는</a:t>
            </a:r>
            <a:r>
              <a:rPr dirty="0" sz="1650" spc="1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minimize</a:t>
            </a:r>
            <a:r>
              <a:rPr dirty="0" sz="1650" spc="40">
                <a:latin typeface="맑은 고딕"/>
                <a:cs typeface="맑은 고딕"/>
              </a:rPr>
              <a:t> </a:t>
            </a:r>
            <a:r>
              <a:rPr dirty="0" sz="1650" spc="-25">
                <a:latin typeface="맑은 고딕"/>
                <a:cs typeface="맑은 고딕"/>
              </a:rPr>
              <a:t>하도록 </a:t>
            </a:r>
            <a:r>
              <a:rPr dirty="0" sz="1650" spc="-10">
                <a:latin typeface="맑은 고딕"/>
                <a:cs typeface="맑은 고딕"/>
              </a:rPr>
              <a:t>train</a:t>
            </a:r>
            <a:endParaRPr sz="1650">
              <a:latin typeface="맑은 고딕"/>
              <a:cs typeface="맑은 고딕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04" y="2143112"/>
            <a:ext cx="6198946" cy="392981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830093" y="3227234"/>
            <a:ext cx="67246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 b="1">
                <a:solidFill>
                  <a:srgbClr val="FF0000"/>
                </a:solidFill>
                <a:latin typeface="맑은 고딕"/>
                <a:cs typeface="맑은 고딕"/>
              </a:rPr>
              <a:t>GPT-</a:t>
            </a:r>
            <a:r>
              <a:rPr dirty="0" sz="1750" spc="-50" b="1">
                <a:solidFill>
                  <a:srgbClr val="FF0000"/>
                </a:solidFill>
                <a:latin typeface="맑은 고딕"/>
                <a:cs typeface="맑은 고딕"/>
              </a:rPr>
              <a:t>2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24799" y="5360073"/>
            <a:ext cx="1457325" cy="6216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4925" rIns="0" bIns="0" rtlCol="0" vert="horz">
            <a:spAutoFit/>
          </a:bodyPr>
          <a:lstStyle/>
          <a:p>
            <a:pPr marL="80645" marR="90170">
              <a:lnSpc>
                <a:spcPct val="100499"/>
              </a:lnSpc>
              <a:spcBef>
                <a:spcPts val="275"/>
              </a:spcBef>
            </a:pPr>
            <a:r>
              <a:rPr dirty="0" sz="1750" spc="-10" b="1">
                <a:solidFill>
                  <a:srgbClr val="FF0000"/>
                </a:solidFill>
                <a:latin typeface="맑은 고딕"/>
                <a:cs typeface="맑은 고딕"/>
              </a:rPr>
              <a:t>Vision </a:t>
            </a:r>
            <a:r>
              <a:rPr dirty="0" sz="1750" spc="-25" b="1">
                <a:solidFill>
                  <a:srgbClr val="FF0000"/>
                </a:solidFill>
                <a:latin typeface="맑은 고딕"/>
                <a:cs typeface="맑은 고딕"/>
              </a:rPr>
              <a:t>Transformer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348467" y="2528189"/>
            <a:ext cx="157670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solidFill>
                  <a:srgbClr val="FF0000"/>
                </a:solidFill>
                <a:latin typeface="맑은 고딕"/>
                <a:cs typeface="맑은 고딕"/>
              </a:rPr>
              <a:t>Text</a:t>
            </a:r>
            <a:r>
              <a:rPr dirty="0" sz="1550" spc="-10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spc="-10" b="1">
                <a:solidFill>
                  <a:srgbClr val="FF0000"/>
                </a:solidFill>
                <a:latin typeface="맑은 고딕"/>
                <a:cs typeface="맑은 고딕"/>
              </a:rPr>
              <a:t>embedding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25571" y="6091859"/>
            <a:ext cx="1113155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 spc="-10" b="1">
                <a:solidFill>
                  <a:srgbClr val="FF0000"/>
                </a:solidFill>
                <a:latin typeface="맑은 고딕"/>
                <a:cs typeface="맑은 고딕"/>
              </a:rPr>
              <a:t>Image embedding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0220" rIns="0" bIns="0" rtlCol="0" vert="horz">
            <a:spAutoFit/>
          </a:bodyPr>
          <a:lstStyle/>
          <a:p>
            <a:pPr marL="548005">
              <a:lnSpc>
                <a:spcPct val="100000"/>
              </a:lnSpc>
              <a:spcBef>
                <a:spcPts val="110"/>
              </a:spcBef>
            </a:pPr>
            <a:r>
              <a:rPr dirty="0" sz="4200"/>
              <a:t>What</a:t>
            </a:r>
            <a:r>
              <a:rPr dirty="0" sz="4200" spc="-60"/>
              <a:t> </a:t>
            </a:r>
            <a:r>
              <a:rPr dirty="0" sz="4200"/>
              <a:t>is</a:t>
            </a:r>
            <a:r>
              <a:rPr dirty="0" sz="4200" spc="-30"/>
              <a:t> </a:t>
            </a:r>
            <a:r>
              <a:rPr dirty="0" sz="4200"/>
              <a:t>Jupyter</a:t>
            </a:r>
            <a:r>
              <a:rPr dirty="0" sz="4200" spc="-45"/>
              <a:t> </a:t>
            </a:r>
            <a:r>
              <a:rPr dirty="0" sz="4200"/>
              <a:t>Notebook</a:t>
            </a:r>
            <a:r>
              <a:rPr dirty="0" sz="4200" spc="-40"/>
              <a:t> </a:t>
            </a:r>
            <a:r>
              <a:rPr dirty="0" sz="4200" spc="-50"/>
              <a:t>?</a:t>
            </a:r>
            <a:endParaRPr sz="4200"/>
          </a:p>
        </p:txBody>
      </p:sp>
      <p:sp>
        <p:nvSpPr>
          <p:cNvPr id="3" name="object 3" descr=""/>
          <p:cNvSpPr txBox="1"/>
          <p:nvPr/>
        </p:nvSpPr>
        <p:spPr>
          <a:xfrm>
            <a:off x="641858" y="2254504"/>
            <a:ext cx="9612630" cy="3348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855" marR="624205" indent="-351790">
              <a:lnSpc>
                <a:spcPct val="110100"/>
              </a:lnSpc>
              <a:spcBef>
                <a:spcPts val="100"/>
              </a:spcBef>
              <a:buFont typeface="Arial"/>
              <a:buChar char="•"/>
              <a:tabLst>
                <a:tab pos="363855" algn="l"/>
                <a:tab pos="364490" algn="l"/>
              </a:tabLst>
            </a:pPr>
            <a:r>
              <a:rPr dirty="0" sz="2450">
                <a:latin typeface="맑은 고딕"/>
                <a:cs typeface="맑은 고딕"/>
              </a:rPr>
              <a:t>주피터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노트북(</a:t>
            </a:r>
            <a:r>
              <a:rPr dirty="0" sz="2450" b="1">
                <a:latin typeface="맑은 고딕"/>
                <a:cs typeface="맑은 고딕"/>
              </a:rPr>
              <a:t>Jupyter</a:t>
            </a:r>
            <a:r>
              <a:rPr dirty="0" sz="2450" spc="-60" b="1">
                <a:latin typeface="맑은 고딕"/>
                <a:cs typeface="맑은 고딕"/>
              </a:rPr>
              <a:t> </a:t>
            </a:r>
            <a:r>
              <a:rPr dirty="0" sz="2450" b="1">
                <a:latin typeface="맑은 고딕"/>
                <a:cs typeface="맑은 고딕"/>
              </a:rPr>
              <a:t>Notebook</a:t>
            </a:r>
            <a:r>
              <a:rPr dirty="0" sz="2450">
                <a:latin typeface="맑은 고딕"/>
                <a:cs typeface="맑은 고딕"/>
              </a:rPr>
              <a:t>)은</a:t>
            </a:r>
            <a:r>
              <a:rPr dirty="0" sz="2450" spc="-6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웹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브라우저에서</a:t>
            </a:r>
            <a:r>
              <a:rPr dirty="0" sz="2450" spc="-6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파이썬 </a:t>
            </a:r>
            <a:r>
              <a:rPr dirty="0" sz="2450">
                <a:latin typeface="맑은 고딕"/>
                <a:cs typeface="맑은 고딕"/>
              </a:rPr>
              <a:t>코드를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작성하고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실행해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볼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수</a:t>
            </a:r>
            <a:r>
              <a:rPr dirty="0" sz="2450" spc="-1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있는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 spc="-20">
                <a:latin typeface="맑은 고딕"/>
                <a:cs typeface="맑은 고딕"/>
              </a:rPr>
              <a:t>개발도구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맑은 고딕"/>
              <a:cs typeface="맑은 고딕"/>
            </a:endParaRPr>
          </a:p>
          <a:p>
            <a:pPr marL="363855" indent="-351790">
              <a:lnSpc>
                <a:spcPct val="100000"/>
              </a:lnSpc>
              <a:buFont typeface="Arial"/>
              <a:buChar char="•"/>
              <a:tabLst>
                <a:tab pos="363855" algn="l"/>
                <a:tab pos="364490" algn="l"/>
              </a:tabLst>
            </a:pPr>
            <a:r>
              <a:rPr dirty="0" sz="2450">
                <a:latin typeface="맑은 고딕"/>
                <a:cs typeface="맑은 고딕"/>
              </a:rPr>
              <a:t>아나콘다(Anaconda)를</a:t>
            </a:r>
            <a:r>
              <a:rPr dirty="0" sz="2450" spc="-7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설치하면</a:t>
            </a:r>
            <a:r>
              <a:rPr dirty="0" sz="2450" spc="-65">
                <a:latin typeface="맑은 고딕"/>
                <a:cs typeface="맑은 고딕"/>
              </a:rPr>
              <a:t> </a:t>
            </a:r>
            <a:r>
              <a:rPr dirty="0" sz="2450" b="1">
                <a:latin typeface="맑은 고딕"/>
                <a:cs typeface="맑은 고딕"/>
              </a:rPr>
              <a:t>Jupyter</a:t>
            </a:r>
            <a:r>
              <a:rPr dirty="0" sz="2450" spc="-55" b="1">
                <a:latin typeface="맑은 고딕"/>
                <a:cs typeface="맑은 고딕"/>
              </a:rPr>
              <a:t> </a:t>
            </a:r>
            <a:r>
              <a:rPr dirty="0" sz="2450" b="1">
                <a:latin typeface="맑은 고딕"/>
                <a:cs typeface="맑은 고딕"/>
              </a:rPr>
              <a:t>Notebook</a:t>
            </a:r>
            <a:r>
              <a:rPr dirty="0" sz="2450">
                <a:latin typeface="맑은 고딕"/>
                <a:cs typeface="맑은 고딕"/>
              </a:rPr>
              <a:t>이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함께</a:t>
            </a:r>
            <a:r>
              <a:rPr dirty="0" sz="2450" spc="-6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설치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750">
              <a:latin typeface="맑은 고딕"/>
              <a:cs typeface="맑은 고딕"/>
            </a:endParaRPr>
          </a:p>
          <a:p>
            <a:pPr marL="363855" marR="5080" indent="-351790">
              <a:lnSpc>
                <a:spcPct val="110100"/>
              </a:lnSpc>
              <a:buFont typeface="Arial"/>
              <a:buChar char="•"/>
              <a:tabLst>
                <a:tab pos="363855" algn="l"/>
                <a:tab pos="364490" algn="l"/>
                <a:tab pos="8035290" algn="l"/>
              </a:tabLst>
            </a:pPr>
            <a:r>
              <a:rPr dirty="0" sz="2450">
                <a:latin typeface="맑은 고딕"/>
                <a:cs typeface="맑은 고딕"/>
              </a:rPr>
              <a:t>Notebook</a:t>
            </a:r>
            <a:r>
              <a:rPr dirty="0" sz="2450" spc="-6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서버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프로그램은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백그라운드에서</a:t>
            </a:r>
            <a:r>
              <a:rPr dirty="0" sz="2450" spc="-6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실행되는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파이썬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프로 </a:t>
            </a:r>
            <a:r>
              <a:rPr dirty="0" sz="2450">
                <a:latin typeface="맑은 고딕"/>
                <a:cs typeface="맑은 고딕"/>
              </a:rPr>
              <a:t>그램으로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웹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브라우저를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통해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interactive</a:t>
            </a:r>
            <a:r>
              <a:rPr dirty="0" sz="2450" spc="-5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하게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Python</a:t>
            </a:r>
            <a:r>
              <a:rPr dirty="0" sz="2450">
                <a:latin typeface="맑은 고딕"/>
                <a:cs typeface="맑은 고딕"/>
              </a:rPr>
              <a:t>	명령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실행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7054" y="1337360"/>
            <a:ext cx="4786223" cy="428774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879890" y="4448365"/>
            <a:ext cx="114554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>
                <a:solidFill>
                  <a:srgbClr val="FF0000"/>
                </a:solidFill>
                <a:latin typeface="맑은 고딕"/>
                <a:cs typeface="맑은 고딕"/>
              </a:rPr>
              <a:t>temperature</a:t>
            </a:r>
            <a:endParaRPr sz="1550">
              <a:latin typeface="맑은 고딕"/>
              <a:cs typeface="맑은 고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28345" y="1625231"/>
            <a:ext cx="6572250" cy="5080000"/>
            <a:chOff x="228345" y="1625231"/>
            <a:chExt cx="6572250" cy="5080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345" y="1625231"/>
              <a:ext cx="5389067" cy="399987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815" y="5966101"/>
              <a:ext cx="4121409" cy="73872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388891" y="4577156"/>
              <a:ext cx="2411730" cy="1400175"/>
            </a:xfrm>
            <a:custGeom>
              <a:avLst/>
              <a:gdLst/>
              <a:ahLst/>
              <a:cxnLst/>
              <a:rect l="l" t="t" r="r" b="b"/>
              <a:pathLst>
                <a:path w="2411729" h="1400175">
                  <a:moveTo>
                    <a:pt x="41097" y="1337360"/>
                  </a:moveTo>
                  <a:lnTo>
                    <a:pt x="0" y="1399806"/>
                  </a:lnTo>
                  <a:lnTo>
                    <a:pt x="74599" y="1395234"/>
                  </a:lnTo>
                  <a:lnTo>
                    <a:pt x="66667" y="1381531"/>
                  </a:lnTo>
                  <a:lnTo>
                    <a:pt x="53276" y="1381531"/>
                  </a:lnTo>
                  <a:lnTo>
                    <a:pt x="42621" y="1363243"/>
                  </a:lnTo>
                  <a:lnTo>
                    <a:pt x="52703" y="1357410"/>
                  </a:lnTo>
                  <a:lnTo>
                    <a:pt x="41097" y="1337360"/>
                  </a:lnTo>
                  <a:close/>
                </a:path>
                <a:path w="2411729" h="1400175">
                  <a:moveTo>
                    <a:pt x="52703" y="1357410"/>
                  </a:moveTo>
                  <a:lnTo>
                    <a:pt x="42621" y="1363243"/>
                  </a:lnTo>
                  <a:lnTo>
                    <a:pt x="53276" y="1381531"/>
                  </a:lnTo>
                  <a:lnTo>
                    <a:pt x="63312" y="1375736"/>
                  </a:lnTo>
                  <a:lnTo>
                    <a:pt x="52703" y="1357410"/>
                  </a:lnTo>
                  <a:close/>
                </a:path>
                <a:path w="2411729" h="1400175">
                  <a:moveTo>
                    <a:pt x="63312" y="1375736"/>
                  </a:moveTo>
                  <a:lnTo>
                    <a:pt x="53276" y="1381531"/>
                  </a:lnTo>
                  <a:lnTo>
                    <a:pt x="66667" y="1381531"/>
                  </a:lnTo>
                  <a:lnTo>
                    <a:pt x="63312" y="1375736"/>
                  </a:lnTo>
                  <a:close/>
                </a:path>
                <a:path w="2411729" h="1400175">
                  <a:moveTo>
                    <a:pt x="2399195" y="0"/>
                  </a:moveTo>
                  <a:lnTo>
                    <a:pt x="52703" y="1357410"/>
                  </a:lnTo>
                  <a:lnTo>
                    <a:pt x="63312" y="1375736"/>
                  </a:lnTo>
                  <a:lnTo>
                    <a:pt x="2411374" y="19799"/>
                  </a:lnTo>
                  <a:lnTo>
                    <a:pt x="23991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720334" y="5899835"/>
            <a:ext cx="4782185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latin typeface="맑은 고딕"/>
                <a:cs typeface="맑은 고딕"/>
              </a:rPr>
              <a:t>이미지와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텍스트에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대한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cross-entropy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loss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계산 </a:t>
            </a:r>
            <a:r>
              <a:rPr dirty="0" sz="1550">
                <a:latin typeface="맑은 고딕"/>
                <a:cs typeface="맑은 고딕"/>
              </a:rPr>
              <a:t>이미지,텍스트에</a:t>
            </a:r>
            <a:r>
              <a:rPr dirty="0" sz="1550" spc="4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대한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loss를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평균하여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최종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loss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도출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713674" y="5622061"/>
            <a:ext cx="67310" cy="254635"/>
          </a:xfrm>
          <a:custGeom>
            <a:avLst/>
            <a:gdLst/>
            <a:ahLst/>
            <a:cxnLst/>
            <a:rect l="l" t="t" r="r" b="b"/>
            <a:pathLst>
              <a:path w="67309" h="254635">
                <a:moveTo>
                  <a:pt x="22834" y="187350"/>
                </a:moveTo>
                <a:lnTo>
                  <a:pt x="0" y="187350"/>
                </a:lnTo>
                <a:lnTo>
                  <a:pt x="33489" y="254368"/>
                </a:lnTo>
                <a:lnTo>
                  <a:pt x="60893" y="199529"/>
                </a:lnTo>
                <a:lnTo>
                  <a:pt x="22834" y="199529"/>
                </a:lnTo>
                <a:lnTo>
                  <a:pt x="22834" y="187350"/>
                </a:lnTo>
                <a:close/>
              </a:path>
              <a:path w="67309" h="254635">
                <a:moveTo>
                  <a:pt x="44145" y="0"/>
                </a:moveTo>
                <a:lnTo>
                  <a:pt x="22834" y="0"/>
                </a:lnTo>
                <a:lnTo>
                  <a:pt x="22834" y="199529"/>
                </a:lnTo>
                <a:lnTo>
                  <a:pt x="44145" y="199529"/>
                </a:lnTo>
                <a:lnTo>
                  <a:pt x="44145" y="0"/>
                </a:lnTo>
                <a:close/>
              </a:path>
              <a:path w="67309" h="254635">
                <a:moveTo>
                  <a:pt x="66979" y="187350"/>
                </a:moveTo>
                <a:lnTo>
                  <a:pt x="44145" y="187350"/>
                </a:lnTo>
                <a:lnTo>
                  <a:pt x="44145" y="199529"/>
                </a:lnTo>
                <a:lnTo>
                  <a:pt x="60893" y="199529"/>
                </a:lnTo>
                <a:lnTo>
                  <a:pt x="66979" y="1873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35965" y="1631327"/>
            <a:ext cx="4255135" cy="3505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619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285"/>
              </a:spcBef>
            </a:pPr>
            <a:r>
              <a:rPr dirty="0" sz="1750" b="1">
                <a:latin typeface="맑은 고딕"/>
                <a:cs typeface="맑은 고딕"/>
              </a:rPr>
              <a:t>(1)</a:t>
            </a:r>
            <a:r>
              <a:rPr dirty="0" sz="1750" spc="-45" b="1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대조학습</a:t>
            </a:r>
            <a:r>
              <a:rPr dirty="0" sz="1750" spc="-20" b="1">
                <a:latin typeface="맑은 고딕"/>
                <a:cs typeface="맑은 고딕"/>
              </a:rPr>
              <a:t> </a:t>
            </a:r>
            <a:r>
              <a:rPr dirty="0" sz="1750" b="1">
                <a:latin typeface="맑은 고딕"/>
                <a:cs typeface="맑은 고딕"/>
              </a:rPr>
              <a:t>(Contrastive</a:t>
            </a:r>
            <a:r>
              <a:rPr dirty="0" sz="1750" spc="5" b="1">
                <a:latin typeface="맑은 고딕"/>
                <a:cs typeface="맑은 고딕"/>
              </a:rPr>
              <a:t> </a:t>
            </a:r>
            <a:r>
              <a:rPr dirty="0" sz="1750" spc="-20" b="1">
                <a:latin typeface="맑은 고딕"/>
                <a:cs typeface="맑은 고딕"/>
              </a:rPr>
              <a:t>Pre-</a:t>
            </a:r>
            <a:r>
              <a:rPr dirty="0" sz="1750" spc="-10" b="1">
                <a:latin typeface="맑은 고딕"/>
                <a:cs typeface="맑은 고딕"/>
              </a:rPr>
              <a:t>Training)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033" y="1201280"/>
            <a:ext cx="7102475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Inference</a:t>
            </a:r>
            <a:r>
              <a:rPr dirty="0" spc="-65"/>
              <a:t> </a:t>
            </a:r>
            <a:r>
              <a:rPr dirty="0" spc="-25"/>
              <a:t>(Zero-</a:t>
            </a:r>
            <a:r>
              <a:rPr dirty="0"/>
              <a:t>shot</a:t>
            </a:r>
            <a:r>
              <a:rPr dirty="0" spc="-60"/>
              <a:t> </a:t>
            </a:r>
            <a:r>
              <a:rPr dirty="0" spc="-10"/>
              <a:t>prediction)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57174" y="1993849"/>
            <a:ext cx="5355590" cy="4010660"/>
            <a:chOff x="557174" y="1993849"/>
            <a:chExt cx="5355590" cy="40106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174" y="1993849"/>
              <a:ext cx="5355577" cy="386735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556177" y="5247360"/>
              <a:ext cx="67310" cy="757555"/>
            </a:xfrm>
            <a:custGeom>
              <a:avLst/>
              <a:gdLst/>
              <a:ahLst/>
              <a:cxnLst/>
              <a:rect l="l" t="t" r="r" b="b"/>
              <a:pathLst>
                <a:path w="67310" h="757554">
                  <a:moveTo>
                    <a:pt x="30441" y="690003"/>
                  </a:moveTo>
                  <a:lnTo>
                    <a:pt x="0" y="690003"/>
                  </a:lnTo>
                  <a:lnTo>
                    <a:pt x="33489" y="757021"/>
                  </a:lnTo>
                  <a:lnTo>
                    <a:pt x="60893" y="702183"/>
                  </a:lnTo>
                  <a:lnTo>
                    <a:pt x="30441" y="702183"/>
                  </a:lnTo>
                  <a:lnTo>
                    <a:pt x="30441" y="690003"/>
                  </a:lnTo>
                  <a:close/>
                </a:path>
                <a:path w="67310" h="757554">
                  <a:moveTo>
                    <a:pt x="36537" y="0"/>
                  </a:moveTo>
                  <a:lnTo>
                    <a:pt x="30441" y="0"/>
                  </a:lnTo>
                  <a:lnTo>
                    <a:pt x="30441" y="702183"/>
                  </a:lnTo>
                  <a:lnTo>
                    <a:pt x="36537" y="702183"/>
                  </a:lnTo>
                  <a:lnTo>
                    <a:pt x="36537" y="0"/>
                  </a:lnTo>
                  <a:close/>
                </a:path>
                <a:path w="67310" h="757554">
                  <a:moveTo>
                    <a:pt x="66979" y="690003"/>
                  </a:moveTo>
                  <a:lnTo>
                    <a:pt x="36537" y="690003"/>
                  </a:lnTo>
                  <a:lnTo>
                    <a:pt x="36537" y="702183"/>
                  </a:lnTo>
                  <a:lnTo>
                    <a:pt x="60893" y="702183"/>
                  </a:lnTo>
                  <a:lnTo>
                    <a:pt x="66979" y="690003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107785" y="3595268"/>
            <a:ext cx="4223385" cy="859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3360" marR="240665" indent="-201295">
              <a:lnSpc>
                <a:spcPct val="101899"/>
              </a:lnSpc>
              <a:spcBef>
                <a:spcPts val="95"/>
              </a:spcBef>
              <a:buFont typeface="Arial"/>
              <a:buChar char="•"/>
              <a:tabLst>
                <a:tab pos="213360" algn="l"/>
                <a:tab pos="213995" algn="l"/>
              </a:tabLst>
            </a:pPr>
            <a:r>
              <a:rPr dirty="0" sz="1550">
                <a:latin typeface="맑은 고딕"/>
                <a:cs typeface="맑은 고딕"/>
              </a:rPr>
              <a:t>분류하고자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하는</a:t>
            </a:r>
            <a:r>
              <a:rPr dirty="0" sz="1550" spc="10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클래스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label들에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대해 </a:t>
            </a:r>
            <a:r>
              <a:rPr dirty="0" sz="1550">
                <a:latin typeface="맑은 고딕"/>
                <a:cs typeface="맑은 고딕"/>
              </a:rPr>
              <a:t>prompt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engineering</a:t>
            </a:r>
            <a:r>
              <a:rPr dirty="0" sz="1550" spc="4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수행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(자연어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 spc="-20">
                <a:latin typeface="맑은 고딕"/>
                <a:cs typeface="맑은 고딕"/>
              </a:rPr>
              <a:t>문장화)</a:t>
            </a:r>
            <a:endParaRPr sz="15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13360" algn="l"/>
                <a:tab pos="213995" algn="l"/>
              </a:tabLst>
            </a:pPr>
            <a:r>
              <a:rPr dirty="0" sz="1550">
                <a:latin typeface="맑은 고딕"/>
                <a:cs typeface="맑은 고딕"/>
              </a:rPr>
              <a:t>텍스트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encoder로부터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text</a:t>
            </a:r>
            <a:r>
              <a:rPr dirty="0" sz="1550" spc="12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embedding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추출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81898" y="6027750"/>
            <a:ext cx="343916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13360" algn="l"/>
                <a:tab pos="213995" algn="l"/>
              </a:tabLst>
            </a:pPr>
            <a:r>
              <a:rPr dirty="0" sz="1550">
                <a:latin typeface="맑은 고딕"/>
                <a:cs typeface="맑은 고딕"/>
              </a:rPr>
              <a:t>분류하려는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image의</a:t>
            </a:r>
            <a:r>
              <a:rPr dirty="0" sz="1550" spc="114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representation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07785" y="4810810"/>
            <a:ext cx="3653790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3360" marR="5080" indent="-201295">
              <a:lnSpc>
                <a:spcPct val="101899"/>
              </a:lnSpc>
              <a:spcBef>
                <a:spcPts val="95"/>
              </a:spcBef>
              <a:buFont typeface="Arial"/>
              <a:buChar char="•"/>
              <a:tabLst>
                <a:tab pos="213360" algn="l"/>
                <a:tab pos="213995" algn="l"/>
              </a:tabLst>
            </a:pPr>
            <a:r>
              <a:rPr dirty="0" sz="1550">
                <a:latin typeface="맑은 고딕"/>
                <a:cs typeface="맑은 고딕"/>
              </a:rPr>
              <a:t>가장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유사도(dot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product)가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높은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것이 </a:t>
            </a:r>
            <a:r>
              <a:rPr dirty="0" sz="1550">
                <a:latin typeface="맑은 고딕"/>
                <a:cs typeface="맑은 고딕"/>
              </a:rPr>
              <a:t>predicted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 spc="-20">
                <a:latin typeface="맑은 고딕"/>
                <a:cs typeface="맑은 고딕"/>
              </a:rPr>
              <a:t>class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55959" y="2072957"/>
            <a:ext cx="4821555" cy="8648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dirty="0" sz="1650">
                <a:latin typeface="맑은 고딕"/>
                <a:cs typeface="맑은 고딕"/>
              </a:rPr>
              <a:t>(1)에서</a:t>
            </a:r>
            <a:r>
              <a:rPr dirty="0" sz="1650" spc="3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학습된</a:t>
            </a:r>
            <a:r>
              <a:rPr dirty="0" sz="1650" spc="2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CLIP</a:t>
            </a:r>
            <a:r>
              <a:rPr dirty="0" sz="1650" spc="1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모델을</a:t>
            </a:r>
            <a:r>
              <a:rPr dirty="0" sz="1650" spc="3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추가</a:t>
            </a:r>
            <a:r>
              <a:rPr dirty="0" sz="1650" spc="3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학습(Fine</a:t>
            </a:r>
            <a:r>
              <a:rPr dirty="0" sz="1650" spc="45">
                <a:latin typeface="맑은 고딕"/>
                <a:cs typeface="맑은 고딕"/>
              </a:rPr>
              <a:t> </a:t>
            </a:r>
            <a:r>
              <a:rPr dirty="0" sz="1650" spc="-20">
                <a:latin typeface="맑은 고딕"/>
                <a:cs typeface="맑은 고딕"/>
              </a:rPr>
              <a:t>Tuning) </a:t>
            </a:r>
            <a:r>
              <a:rPr dirty="0" sz="1650">
                <a:latin typeface="맑은 고딕"/>
                <a:cs typeface="맑은 고딕"/>
              </a:rPr>
              <a:t>없이</a:t>
            </a:r>
            <a:r>
              <a:rPr dirty="0" sz="1650" spc="2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바로</a:t>
            </a:r>
            <a:r>
              <a:rPr dirty="0" sz="1650" spc="25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classification</a:t>
            </a:r>
            <a:r>
              <a:rPr dirty="0" sz="1650" spc="10">
                <a:latin typeface="맑은 고딕"/>
                <a:cs typeface="맑은 고딕"/>
              </a:rPr>
              <a:t> </a:t>
            </a:r>
            <a:r>
              <a:rPr dirty="0" sz="1650">
                <a:latin typeface="맑은 고딕"/>
                <a:cs typeface="맑은 고딕"/>
              </a:rPr>
              <a:t>에</a:t>
            </a:r>
            <a:r>
              <a:rPr dirty="0" sz="1650" spc="25">
                <a:latin typeface="맑은 고딕"/>
                <a:cs typeface="맑은 고딕"/>
              </a:rPr>
              <a:t> </a:t>
            </a:r>
            <a:r>
              <a:rPr dirty="0" sz="1650" spc="-25">
                <a:latin typeface="맑은 고딕"/>
                <a:cs typeface="맑은 고딕"/>
              </a:rPr>
              <a:t>사용</a:t>
            </a:r>
            <a:endParaRPr sz="16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650">
                <a:latin typeface="Wingdings"/>
                <a:cs typeface="Wingdings"/>
              </a:rPr>
              <a:t></a:t>
            </a:r>
            <a:r>
              <a:rPr dirty="0" sz="1650" spc="185">
                <a:latin typeface="Times New Roman"/>
                <a:cs typeface="Times New Roman"/>
              </a:rPr>
              <a:t> </a:t>
            </a:r>
            <a:r>
              <a:rPr dirty="0" sz="1650" spc="-10">
                <a:latin typeface="맑은 고딕"/>
                <a:cs typeface="맑은 고딕"/>
              </a:rPr>
              <a:t>zero-</a:t>
            </a:r>
            <a:r>
              <a:rPr dirty="0" sz="1650">
                <a:latin typeface="맑은 고딕"/>
                <a:cs typeface="맑은 고딕"/>
              </a:rPr>
              <a:t>shot</a:t>
            </a:r>
            <a:r>
              <a:rPr dirty="0" sz="1650" spc="35">
                <a:latin typeface="맑은 고딕"/>
                <a:cs typeface="맑은 고딕"/>
              </a:rPr>
              <a:t> </a:t>
            </a:r>
            <a:r>
              <a:rPr dirty="0" sz="1650" spc="-10">
                <a:latin typeface="맑은 고딕"/>
                <a:cs typeface="맑은 고딕"/>
              </a:rPr>
              <a:t>classification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688363" y="3373094"/>
            <a:ext cx="1046480" cy="43370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440"/>
              </a:spcBef>
            </a:pPr>
            <a:r>
              <a:rPr dirty="0" sz="1450" spc="-10">
                <a:solidFill>
                  <a:srgbClr val="FF0000"/>
                </a:solidFill>
                <a:latin typeface="맑은 고딕"/>
                <a:cs typeface="맑은 고딕"/>
              </a:rPr>
              <a:t>Prompt engineering</a:t>
            </a:r>
            <a:endParaRPr sz="1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344" y="906297"/>
            <a:ext cx="4749555" cy="279103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5778" y="930655"/>
            <a:ext cx="4953673" cy="572107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836" y="3806149"/>
            <a:ext cx="4683114" cy="279157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Training</a:t>
            </a:r>
            <a:r>
              <a:rPr dirty="0" spc="-310"/>
              <a:t> </a:t>
            </a:r>
            <a:r>
              <a:rPr dirty="0" spc="-10"/>
              <a:t>details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27667"/>
            <a:ext cx="7708900" cy="310642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Image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encoder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: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이미지를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vector로 변환하는데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사용된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모델</a:t>
            </a:r>
            <a:endParaRPr sz="21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ResNet50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series </a:t>
            </a:r>
            <a:r>
              <a:rPr dirty="0" sz="1750" spc="-35">
                <a:latin typeface="맑은 고딕"/>
                <a:cs typeface="맑은 고딕"/>
              </a:rPr>
              <a:t>(ResNet-</a:t>
            </a:r>
            <a:r>
              <a:rPr dirty="0" sz="1750">
                <a:latin typeface="맑은 고딕"/>
                <a:cs typeface="맑은 고딕"/>
              </a:rPr>
              <a:t>50,</a:t>
            </a:r>
            <a:r>
              <a:rPr dirty="0" sz="1750" spc="15">
                <a:latin typeface="맑은 고딕"/>
                <a:cs typeface="맑은 고딕"/>
              </a:rPr>
              <a:t> </a:t>
            </a:r>
            <a:r>
              <a:rPr dirty="0" sz="1750" spc="-35">
                <a:latin typeface="맑은 고딕"/>
                <a:cs typeface="맑은 고딕"/>
              </a:rPr>
              <a:t>ResNet-</a:t>
            </a:r>
            <a:r>
              <a:rPr dirty="0" sz="1750">
                <a:latin typeface="맑은 고딕"/>
                <a:cs typeface="맑은 고딕"/>
              </a:rPr>
              <a:t>101,</a:t>
            </a:r>
            <a:r>
              <a:rPr dirty="0" sz="1750" spc="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RN50x4, RN50x16, </a:t>
            </a:r>
            <a:r>
              <a:rPr dirty="0" sz="1750" spc="-10">
                <a:latin typeface="맑은 고딕"/>
                <a:cs typeface="맑은 고딕"/>
              </a:rPr>
              <a:t>RN50x64)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Vision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Transformer</a:t>
            </a:r>
            <a:r>
              <a:rPr dirty="0" sz="1750" spc="2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(ViT-</a:t>
            </a:r>
            <a:r>
              <a:rPr dirty="0" sz="1750">
                <a:latin typeface="맑은 고딕"/>
                <a:cs typeface="맑은 고딕"/>
              </a:rPr>
              <a:t>B/32,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a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ViT-</a:t>
            </a:r>
            <a:r>
              <a:rPr dirty="0" sz="1750">
                <a:latin typeface="맑은 고딕"/>
                <a:cs typeface="맑은 고딕"/>
              </a:rPr>
              <a:t>B/16,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ViT-L/14)</a:t>
            </a:r>
            <a:endParaRPr sz="17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 spc="-20">
                <a:latin typeface="맑은 고딕"/>
                <a:cs typeface="맑은 고딕"/>
              </a:rPr>
              <a:t>Text</a:t>
            </a:r>
            <a:r>
              <a:rPr dirty="0" sz="2100" spc="-5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encoder</a:t>
            </a:r>
            <a:r>
              <a:rPr dirty="0" sz="2100" spc="-4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-4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Transformer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ts val="2515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Very</a:t>
            </a:r>
            <a:r>
              <a:rPr dirty="0" sz="2100" spc="-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large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minibatch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size</a:t>
            </a:r>
            <a:r>
              <a:rPr dirty="0" sz="2100" spc="-5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-25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32,768</a:t>
            </a:r>
            <a:endParaRPr sz="2100">
              <a:latin typeface="맑은 고딕"/>
              <a:cs typeface="맑은 고딕"/>
            </a:endParaRPr>
          </a:p>
          <a:p>
            <a:pPr marL="213360">
              <a:lnSpc>
                <a:spcPts val="2515"/>
              </a:lnSpc>
            </a:pPr>
            <a:r>
              <a:rPr dirty="0" sz="2100">
                <a:latin typeface="Wingdings"/>
                <a:cs typeface="Wingdings"/>
              </a:rPr>
              <a:t></a:t>
            </a:r>
            <a:r>
              <a:rPr dirty="0" sz="2100" spc="200">
                <a:latin typeface="Times New Roman"/>
                <a:cs typeface="Times New Roman"/>
              </a:rPr>
              <a:t> </a:t>
            </a:r>
            <a:r>
              <a:rPr dirty="0" sz="2100">
                <a:latin typeface="맑은 고딕"/>
                <a:cs typeface="맑은 고딕"/>
              </a:rPr>
              <a:t>대조 학습을 위해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더 많은 negative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pair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필요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다양한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학습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및 메모리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최적화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기법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사용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가장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큰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모델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기준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592개의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v100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GPU 이용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18일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 spc="-35">
                <a:latin typeface="맑은 고딕"/>
                <a:cs typeface="맑은 고딕"/>
              </a:rPr>
              <a:t>소요</a:t>
            </a:r>
            <a:endParaRPr sz="2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033" y="1157808"/>
            <a:ext cx="6984365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25"/>
              <a:t> </a:t>
            </a:r>
            <a:r>
              <a:rPr dirty="0" spc="-10"/>
              <a:t>260_Interacting_with_CLIP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3033" y="2008949"/>
            <a:ext cx="5235575" cy="132207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CLIP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model을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download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받아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실행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임의의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이미지와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텍스트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간의 유사성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계산</a:t>
            </a: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Zero shot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이미지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분류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수행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방법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이해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84" y="3722388"/>
            <a:ext cx="4644644" cy="269671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2185" y="3253511"/>
            <a:ext cx="4735982" cy="339821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6412" y="2982836"/>
            <a:ext cx="4890135" cy="826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/>
              <a:t>Diffusion</a:t>
            </a:r>
            <a:r>
              <a:rPr dirty="0" sz="5250" spc="5"/>
              <a:t> </a:t>
            </a:r>
            <a:r>
              <a:rPr dirty="0" sz="5250" spc="-10"/>
              <a:t>Model</a:t>
            </a:r>
            <a:endParaRPr sz="525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6766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Diffusion</a:t>
            </a:r>
            <a:r>
              <a:rPr dirty="0" spc="-45"/>
              <a:t> </a:t>
            </a:r>
            <a:r>
              <a:rPr dirty="0"/>
              <a:t>(확산)</a:t>
            </a:r>
            <a:r>
              <a:rPr dirty="0" spc="-45"/>
              <a:t> </a:t>
            </a:r>
            <a:r>
              <a:rPr dirty="0" spc="-50"/>
              <a:t>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3033" y="2285238"/>
            <a:ext cx="4806315" cy="147701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Noise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가</a:t>
            </a:r>
            <a:r>
              <a:rPr dirty="0" sz="2450" spc="-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퍼져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나간다는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의미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열역학에서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비롯된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 spc="-35">
                <a:latin typeface="맑은 고딕"/>
                <a:cs typeface="맑은 고딕"/>
              </a:rPr>
              <a:t>이론</a:t>
            </a:r>
            <a:endParaRPr sz="24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Image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Wingdings"/>
                <a:cs typeface="Wingdings"/>
              </a:rPr>
              <a:t></a:t>
            </a:r>
            <a:r>
              <a:rPr dirty="0" sz="2450" spc="229">
                <a:latin typeface="Times New Roman"/>
                <a:cs typeface="Times New Roman"/>
              </a:rPr>
              <a:t> </a:t>
            </a:r>
            <a:r>
              <a:rPr dirty="0" sz="2450">
                <a:latin typeface="맑은 고딕"/>
                <a:cs typeface="맑은 고딕"/>
              </a:rPr>
              <a:t>Noise,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Noise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Wingdings"/>
                <a:cs typeface="Wingdings"/>
              </a:rPr>
              <a:t></a:t>
            </a:r>
            <a:r>
              <a:rPr dirty="0" sz="2450" spc="229">
                <a:latin typeface="Times New Roman"/>
                <a:cs typeface="Times New Roman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Image</a:t>
            </a:r>
            <a:endParaRPr sz="245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8271" y="1993849"/>
            <a:ext cx="3586619" cy="382165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445" y="4105088"/>
            <a:ext cx="5679297" cy="202696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0159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05"/>
              </a:spcBef>
            </a:pPr>
            <a:r>
              <a:rPr dirty="0" sz="3500"/>
              <a:t>Diffusion</a:t>
            </a:r>
            <a:r>
              <a:rPr dirty="0" sz="3500" spc="20"/>
              <a:t> </a:t>
            </a:r>
            <a:r>
              <a:rPr dirty="0" sz="3500"/>
              <a:t>Model </a:t>
            </a:r>
            <a:r>
              <a:rPr dirty="0" sz="3500" spc="-50"/>
              <a:t>?</a:t>
            </a:r>
            <a:endParaRPr sz="3500"/>
          </a:p>
        </p:txBody>
      </p:sp>
      <p:sp>
        <p:nvSpPr>
          <p:cNvPr id="3" name="object 3" descr=""/>
          <p:cNvSpPr txBox="1"/>
          <p:nvPr/>
        </p:nvSpPr>
        <p:spPr>
          <a:xfrm>
            <a:off x="865339" y="2149220"/>
            <a:ext cx="9090025" cy="2546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확산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모델은 점진적인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노이즈 프로세스를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반대로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하여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데이터를 생성하는 방법을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학습</a:t>
            </a:r>
            <a:endParaRPr sz="1750">
              <a:latin typeface="맑은 고딕"/>
              <a:cs typeface="맑은 고딕"/>
            </a:endParaRPr>
          </a:p>
          <a:p>
            <a:pPr marL="213360">
              <a:lnSpc>
                <a:spcPct val="100000"/>
              </a:lnSpc>
              <a:spcBef>
                <a:spcPts val="30"/>
              </a:spcBef>
            </a:pPr>
            <a:r>
              <a:rPr dirty="0" sz="1550">
                <a:latin typeface="맑은 고딕"/>
                <a:cs typeface="맑은 고딕"/>
              </a:rPr>
              <a:t>(Variational</a:t>
            </a:r>
            <a:r>
              <a:rPr dirty="0" sz="1550" spc="3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Autoencoder와</a:t>
            </a:r>
            <a:r>
              <a:rPr dirty="0" sz="1550" spc="2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유사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–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Gaussian</a:t>
            </a:r>
            <a:r>
              <a:rPr dirty="0" sz="1550" spc="4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noise로</a:t>
            </a:r>
            <a:r>
              <a:rPr dirty="0" sz="1550" spc="4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부터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image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생성)</a:t>
            </a:r>
            <a:endParaRPr sz="15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GAN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수준의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High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Quality +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GAN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보다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뛰어난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Diversity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구현</a:t>
            </a:r>
            <a:endParaRPr sz="175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00099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아래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그림에 묘사된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노이즈 프로세스는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이미지에 노이즈를 점진적으로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추가 </a:t>
            </a:r>
            <a:r>
              <a:rPr dirty="0" sz="1750">
                <a:latin typeface="맑은 고딕"/>
                <a:cs typeface="맑은 고딕"/>
              </a:rPr>
              <a:t>(Forward/Diffusion</a:t>
            </a:r>
            <a:r>
              <a:rPr dirty="0" sz="1750" spc="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Process)하여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순수한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가우시안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노이즈가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되며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확산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모델은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 </a:t>
            </a:r>
            <a:r>
              <a:rPr dirty="0" sz="1750" spc="-25">
                <a:latin typeface="맑은 고딕"/>
                <a:cs typeface="맑은 고딕"/>
              </a:rPr>
              <a:t>체인을 </a:t>
            </a:r>
            <a:r>
              <a:rPr dirty="0" sz="1750">
                <a:latin typeface="맑은 고딕"/>
                <a:cs typeface="맑은 고딕"/>
              </a:rPr>
              <a:t>따라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뒤로 탐색하는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방법을 학습하여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일련의 시간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단계에 걸쳐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점진적으로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노이즈를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제거 </a:t>
            </a:r>
            <a:r>
              <a:rPr dirty="0" sz="1750">
                <a:latin typeface="맑은 고딕"/>
                <a:cs typeface="맑은 고딕"/>
              </a:rPr>
              <a:t>하여</a:t>
            </a:r>
            <a:r>
              <a:rPr dirty="0" sz="1750" spc="-5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프로세스를</a:t>
            </a:r>
            <a:r>
              <a:rPr dirty="0" sz="1750" spc="-4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역전(Denoising/Reverse</a:t>
            </a:r>
            <a:r>
              <a:rPr dirty="0" sz="1750" spc="30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Process)시킨다.</a:t>
            </a:r>
            <a:endParaRPr sz="1750">
              <a:latin typeface="맑은 고딕"/>
              <a:cs typeface="맑은 고딕"/>
            </a:endParaRPr>
          </a:p>
          <a:p>
            <a:pPr algn="ctr" marR="403225">
              <a:lnSpc>
                <a:spcPct val="100000"/>
              </a:lnSpc>
              <a:spcBef>
                <a:spcPts val="1715"/>
              </a:spcBef>
            </a:pPr>
            <a:r>
              <a:rPr dirty="0" sz="1550">
                <a:latin typeface="맑은 고딕"/>
                <a:cs typeface="맑은 고딕"/>
              </a:rPr>
              <a:t>(단순히</a:t>
            </a:r>
            <a:r>
              <a:rPr dirty="0" sz="1550" spc="11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수학적으로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구현)</a:t>
            </a:r>
            <a:endParaRPr sz="155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7478" y="4731992"/>
            <a:ext cx="7406582" cy="156234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551349" y="6313766"/>
            <a:ext cx="135064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FF0000"/>
                </a:solidFill>
                <a:latin typeface="맑은 고딕"/>
                <a:cs typeface="맑은 고딕"/>
              </a:rPr>
              <a:t>(신경망</a:t>
            </a:r>
            <a:r>
              <a:rPr dirty="0" sz="175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spc="-25">
                <a:solidFill>
                  <a:srgbClr val="FF0000"/>
                </a:solidFill>
                <a:latin typeface="맑은 고딕"/>
                <a:cs typeface="맑은 고딕"/>
              </a:rPr>
              <a:t>학습)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1167" y="4191787"/>
            <a:ext cx="4816659" cy="24265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1279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확산</a:t>
            </a:r>
            <a:r>
              <a:rPr dirty="0" spc="-20"/>
              <a:t> </a:t>
            </a:r>
            <a:r>
              <a:rPr dirty="0"/>
              <a:t>모델의</a:t>
            </a:r>
            <a:r>
              <a:rPr dirty="0" spc="-25"/>
              <a:t> </a:t>
            </a:r>
            <a:r>
              <a:rPr dirty="0"/>
              <a:t>기본</a:t>
            </a:r>
            <a:r>
              <a:rPr dirty="0" spc="-20"/>
              <a:t> Idea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22934" y="2167280"/>
            <a:ext cx="9418955" cy="2170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13360" marR="268605" indent="-201295">
              <a:lnSpc>
                <a:spcPct val="100400"/>
              </a:lnSpc>
              <a:spcBef>
                <a:spcPts val="9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짧은 시간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내에서는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이미지에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노이즈를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더할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때나 없앨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때나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모두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gaussian </a:t>
            </a:r>
            <a:r>
              <a:rPr dirty="0" sz="2100">
                <a:latin typeface="맑은 고딕"/>
                <a:cs typeface="맑은 고딕"/>
              </a:rPr>
              <a:t>분포 내에서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결정된다는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것이 핵심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10">
                <a:latin typeface="맑은 고딕"/>
                <a:cs typeface="맑은 고딕"/>
              </a:rPr>
              <a:t>아이디어.</a:t>
            </a:r>
            <a:endParaRPr sz="2100">
              <a:latin typeface="맑은 고딕"/>
              <a:cs typeface="맑은 고딕"/>
            </a:endParaRPr>
          </a:p>
          <a:p>
            <a:pPr marL="213360" marR="5080" indent="-20129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정규분포는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평균과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분산만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알면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분포를 예측할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수</a:t>
            </a:r>
            <a:r>
              <a:rPr dirty="0" sz="2100" spc="-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있는데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Diffusion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model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50">
                <a:latin typeface="맑은 고딕"/>
                <a:cs typeface="맑은 고딕"/>
              </a:rPr>
              <a:t>이 </a:t>
            </a:r>
            <a:r>
              <a:rPr dirty="0" sz="2100">
                <a:latin typeface="맑은 고딕"/>
                <a:cs typeface="맑은 고딕"/>
              </a:rPr>
              <a:t>하는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일은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역으로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돌아갈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때 평균과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분산을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맞추는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일을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한다.</a:t>
            </a:r>
            <a:endParaRPr sz="2100">
              <a:latin typeface="맑은 고딕"/>
              <a:cs typeface="맑은 고딕"/>
            </a:endParaRPr>
          </a:p>
          <a:p>
            <a:pPr marL="213360" marR="812800" indent="-201295">
              <a:lnSpc>
                <a:spcPct val="100000"/>
              </a:lnSpc>
              <a:spcBef>
                <a:spcPts val="88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짧은 단계 (ex. 1000</a:t>
            </a:r>
            <a:r>
              <a:rPr dirty="0" sz="2100" spc="3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step)로 나누어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단계별의 평균과 분산을 AI가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계산 </a:t>
            </a:r>
            <a:r>
              <a:rPr dirty="0" sz="2100">
                <a:latin typeface="맑은 고딕"/>
                <a:cs typeface="맑은 고딕"/>
              </a:rPr>
              <a:t>(분산은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대개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1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로 </a:t>
            </a:r>
            <a:r>
              <a:rPr dirty="0" sz="2100" spc="-25">
                <a:latin typeface="맑은 고딕"/>
                <a:cs typeface="맑은 고딕"/>
              </a:rPr>
              <a:t>고정)</a:t>
            </a:r>
            <a:endParaRPr sz="210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79193" y="5019700"/>
            <a:ext cx="2171065" cy="1167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latin typeface="맑은 고딕"/>
                <a:cs typeface="맑은 고딕"/>
              </a:rPr>
              <a:t>미리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만들어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놓고 </a:t>
            </a:r>
            <a:r>
              <a:rPr dirty="0" sz="1550">
                <a:latin typeface="맑은 고딕"/>
                <a:cs typeface="맑은 고딕"/>
              </a:rPr>
              <a:t>거꾸로</a:t>
            </a:r>
            <a:r>
              <a:rPr dirty="0" sz="1550" spc="11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예측하도록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학습</a:t>
            </a:r>
            <a:endParaRPr sz="15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550">
                <a:latin typeface="맑은 고딕"/>
                <a:cs typeface="맑은 고딕"/>
              </a:rPr>
              <a:t>Ground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 spc="-20">
                <a:latin typeface="맑은 고딕"/>
                <a:cs typeface="맑은 고딕"/>
              </a:rPr>
              <a:t>Truth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787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05"/>
              </a:spcBef>
            </a:pPr>
            <a:r>
              <a:rPr dirty="0" sz="3150"/>
              <a:t>Diffusion</a:t>
            </a:r>
            <a:r>
              <a:rPr dirty="0" sz="3150" spc="-10"/>
              <a:t> </a:t>
            </a:r>
            <a:r>
              <a:rPr dirty="0" sz="3150"/>
              <a:t>Model</a:t>
            </a:r>
            <a:r>
              <a:rPr dirty="0" sz="3150" spc="-35"/>
              <a:t> </a:t>
            </a:r>
            <a:r>
              <a:rPr dirty="0" sz="3150"/>
              <a:t>구조</a:t>
            </a:r>
            <a:r>
              <a:rPr dirty="0" sz="3150" spc="-20"/>
              <a:t> </a:t>
            </a:r>
            <a:r>
              <a:rPr dirty="0" sz="3150"/>
              <a:t>–</a:t>
            </a:r>
            <a:r>
              <a:rPr dirty="0" sz="3150" spc="5"/>
              <a:t> </a:t>
            </a:r>
            <a:r>
              <a:rPr dirty="0" sz="3150"/>
              <a:t>UNet</a:t>
            </a:r>
            <a:r>
              <a:rPr dirty="0" sz="3150" spc="-40"/>
              <a:t> </a:t>
            </a:r>
            <a:r>
              <a:rPr dirty="0" sz="3150" spc="-25"/>
              <a:t>사용</a:t>
            </a:r>
            <a:endParaRPr sz="3150"/>
          </a:p>
        </p:txBody>
      </p:sp>
      <p:grpSp>
        <p:nvGrpSpPr>
          <p:cNvPr id="3" name="object 3" descr=""/>
          <p:cNvGrpSpPr/>
          <p:nvPr/>
        </p:nvGrpSpPr>
        <p:grpSpPr>
          <a:xfrm>
            <a:off x="1424901" y="2051735"/>
            <a:ext cx="7680325" cy="4574540"/>
            <a:chOff x="1424901" y="2051735"/>
            <a:chExt cx="7680325" cy="45745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8245" y="2051735"/>
              <a:ext cx="3724596" cy="83926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901" y="3032645"/>
              <a:ext cx="7680172" cy="359318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361029" y="3472408"/>
            <a:ext cx="3750310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latin typeface="맑은 고딕"/>
                <a:cs typeface="맑은 고딕"/>
              </a:rPr>
              <a:t>다운샘플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경로의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feature를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업샘플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경로의 </a:t>
            </a:r>
            <a:r>
              <a:rPr dirty="0" sz="1550">
                <a:latin typeface="맑은 고딕"/>
                <a:cs typeface="맑은 고딕"/>
              </a:rPr>
              <a:t>해당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레이어에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skip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connection으로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연결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6933" y="4977498"/>
            <a:ext cx="2332355" cy="1228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2255" marR="115570" indent="-250190">
              <a:lnSpc>
                <a:spcPct val="101899"/>
              </a:lnSpc>
              <a:spcBef>
                <a:spcPts val="9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>
                <a:latin typeface="맑은 고딕"/>
                <a:cs typeface="맑은 고딕"/>
              </a:rPr>
              <a:t>입력과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동일한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크기의 </a:t>
            </a:r>
            <a:r>
              <a:rPr dirty="0" sz="1550">
                <a:latin typeface="맑은 고딕"/>
                <a:cs typeface="맑은 고딕"/>
              </a:rPr>
              <a:t>이미지를</a:t>
            </a:r>
            <a:r>
              <a:rPr dirty="0" sz="1550" spc="10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예측</a:t>
            </a:r>
            <a:endParaRPr sz="1550">
              <a:latin typeface="맑은 고딕"/>
              <a:cs typeface="맑은 고딕"/>
            </a:endParaRPr>
          </a:p>
          <a:p>
            <a:pPr marL="262255" marR="5080" indent="-250190">
              <a:lnSpc>
                <a:spcPct val="101600"/>
              </a:lnSpc>
              <a:spcBef>
                <a:spcPts val="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>
                <a:latin typeface="맑은 고딕"/>
                <a:cs typeface="맑은 고딕"/>
              </a:rPr>
              <a:t>이미지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크기를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줄이는 </a:t>
            </a:r>
            <a:r>
              <a:rPr dirty="0" sz="1550">
                <a:latin typeface="맑은 고딕"/>
                <a:cs typeface="맑은 고딕"/>
              </a:rPr>
              <a:t>여러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블록의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ResNet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 spc="-50">
                <a:latin typeface="맑은 고딕"/>
                <a:cs typeface="맑은 고딕"/>
              </a:rPr>
              <a:t>레 </a:t>
            </a:r>
            <a:r>
              <a:rPr dirty="0" sz="1550">
                <a:latin typeface="맑은 고딕"/>
                <a:cs typeface="맑은 고딕"/>
              </a:rPr>
              <a:t>이어를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통과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468819" y="5382145"/>
            <a:ext cx="3163570" cy="5080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>
                <a:latin typeface="맑은 고딕"/>
                <a:cs typeface="맑은 고딕"/>
              </a:rPr>
              <a:t>동일한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수의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업샘플링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블록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통과</a:t>
            </a:r>
            <a:endParaRPr sz="1550">
              <a:latin typeface="맑은 고딕"/>
              <a:cs typeface="맑은 고딕"/>
            </a:endParaRPr>
          </a:p>
          <a:p>
            <a:pPr marL="262255" indent="-25019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550">
                <a:latin typeface="맑은 고딕"/>
                <a:cs typeface="맑은 고딕"/>
              </a:rPr>
              <a:t>skip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connection으로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연결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97508" y="2093048"/>
            <a:ext cx="253619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맑은 고딕"/>
                <a:cs typeface="맑은 고딕"/>
              </a:rPr>
              <a:t>Diffusion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모델이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노이즈를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25">
                <a:latin typeface="맑은 고딕"/>
                <a:cs typeface="맑은 고딕"/>
              </a:rPr>
              <a:t>제거 </a:t>
            </a:r>
            <a:r>
              <a:rPr dirty="0" sz="1400">
                <a:latin typeface="맑은 고딕"/>
                <a:cs typeface="맑은 고딕"/>
              </a:rPr>
              <a:t>하며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이미지를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생성하는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25">
                <a:latin typeface="맑은 고딕"/>
                <a:cs typeface="맑은 고딕"/>
              </a:rPr>
              <a:t>과정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292805" y="2871190"/>
            <a:ext cx="3886835" cy="350520"/>
          </a:xfrm>
          <a:custGeom>
            <a:avLst/>
            <a:gdLst/>
            <a:ahLst/>
            <a:cxnLst/>
            <a:rect l="l" t="t" r="r" b="b"/>
            <a:pathLst>
              <a:path w="3886834" h="350519">
                <a:moveTo>
                  <a:pt x="1103693" y="16764"/>
                </a:moveTo>
                <a:lnTo>
                  <a:pt x="1102169" y="12192"/>
                </a:lnTo>
                <a:lnTo>
                  <a:pt x="63512" y="316877"/>
                </a:lnTo>
                <a:lnTo>
                  <a:pt x="54813" y="286359"/>
                </a:lnTo>
                <a:lnTo>
                  <a:pt x="0" y="338150"/>
                </a:lnTo>
                <a:lnTo>
                  <a:pt x="73075" y="350342"/>
                </a:lnTo>
                <a:lnTo>
                  <a:pt x="65684" y="324446"/>
                </a:lnTo>
                <a:lnTo>
                  <a:pt x="64833" y="321513"/>
                </a:lnTo>
                <a:lnTo>
                  <a:pt x="1103693" y="16764"/>
                </a:lnTo>
                <a:close/>
              </a:path>
              <a:path w="3886834" h="350519">
                <a:moveTo>
                  <a:pt x="3886530" y="335102"/>
                </a:moveTo>
                <a:lnTo>
                  <a:pt x="2812161" y="30556"/>
                </a:lnTo>
                <a:lnTo>
                  <a:pt x="2813050" y="27419"/>
                </a:lnTo>
                <a:lnTo>
                  <a:pt x="2820886" y="0"/>
                </a:lnTo>
                <a:lnTo>
                  <a:pt x="2747822" y="13716"/>
                </a:lnTo>
                <a:lnTo>
                  <a:pt x="2802623" y="63982"/>
                </a:lnTo>
                <a:lnTo>
                  <a:pt x="2810827" y="35204"/>
                </a:lnTo>
                <a:lnTo>
                  <a:pt x="3885006" y="341198"/>
                </a:lnTo>
                <a:lnTo>
                  <a:pt x="3886530" y="335102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88047" y="2198141"/>
            <a:ext cx="2932430" cy="14281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14"/>
              </a:spcBef>
              <a:buAutoNum type="arabicParenR"/>
              <a:tabLst>
                <a:tab pos="314960" algn="l"/>
              </a:tabLst>
            </a:pPr>
            <a:r>
              <a:rPr dirty="0" sz="1950">
                <a:latin typeface="맑은 고딕"/>
                <a:cs typeface="맑은 고딕"/>
              </a:rPr>
              <a:t>Start</a:t>
            </a:r>
            <a:r>
              <a:rPr dirty="0" sz="1950" spc="10">
                <a:latin typeface="맑은 고딕"/>
                <a:cs typeface="맑은 고딕"/>
              </a:rPr>
              <a:t> </a:t>
            </a:r>
            <a:r>
              <a:rPr dirty="0" sz="1950">
                <a:latin typeface="맑은 고딕"/>
                <a:cs typeface="맑은 고딕"/>
              </a:rPr>
              <a:t>menu 에서 </a:t>
            </a:r>
            <a:r>
              <a:rPr dirty="0" sz="1950" spc="-25">
                <a:latin typeface="맑은 고딕"/>
                <a:cs typeface="맑은 고딕"/>
              </a:rPr>
              <a:t>실행</a:t>
            </a:r>
            <a:endParaRPr sz="19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"/>
              <a:buAutoNum type="arabicParenR"/>
            </a:pPr>
            <a:endParaRPr sz="2150">
              <a:latin typeface="맑은 고딕"/>
              <a:cs typeface="맑은 고딕"/>
            </a:endParaRPr>
          </a:p>
          <a:p>
            <a:pPr marL="313690" indent="-301625">
              <a:lnSpc>
                <a:spcPct val="100000"/>
              </a:lnSpc>
              <a:buAutoNum type="arabicParenR"/>
              <a:tabLst>
                <a:tab pos="314325" algn="l"/>
              </a:tabLst>
            </a:pPr>
            <a:r>
              <a:rPr dirty="0" sz="1950">
                <a:latin typeface="맑은 고딕"/>
                <a:cs typeface="맑은 고딕"/>
              </a:rPr>
              <a:t>명령</a:t>
            </a:r>
            <a:r>
              <a:rPr dirty="0" sz="1950" spc="-15">
                <a:latin typeface="맑은 고딕"/>
                <a:cs typeface="맑은 고딕"/>
              </a:rPr>
              <a:t> </a:t>
            </a:r>
            <a:r>
              <a:rPr dirty="0" sz="1950">
                <a:latin typeface="맑은 고딕"/>
                <a:cs typeface="맑은 고딕"/>
              </a:rPr>
              <a:t>prompt</a:t>
            </a:r>
            <a:r>
              <a:rPr dirty="0" sz="1950" spc="10">
                <a:latin typeface="맑은 고딕"/>
                <a:cs typeface="맑은 고딕"/>
              </a:rPr>
              <a:t> </a:t>
            </a:r>
            <a:r>
              <a:rPr dirty="0" sz="1950">
                <a:latin typeface="맑은 고딕"/>
                <a:cs typeface="맑은 고딕"/>
              </a:rPr>
              <a:t>에서</a:t>
            </a:r>
            <a:r>
              <a:rPr dirty="0" sz="1950" spc="-10">
                <a:latin typeface="맑은 고딕"/>
                <a:cs typeface="맑은 고딕"/>
              </a:rPr>
              <a:t> </a:t>
            </a:r>
            <a:r>
              <a:rPr dirty="0" sz="1950" spc="-25">
                <a:latin typeface="맑은 고딕"/>
                <a:cs typeface="맑은 고딕"/>
              </a:rPr>
              <a:t>실행</a:t>
            </a:r>
            <a:endParaRPr sz="1950">
              <a:latin typeface="맑은 고딕"/>
              <a:cs typeface="맑은 고딕"/>
            </a:endParaRPr>
          </a:p>
          <a:p>
            <a:pPr marL="362585">
              <a:lnSpc>
                <a:spcPct val="100000"/>
              </a:lnSpc>
              <a:spcBef>
                <a:spcPts val="35"/>
              </a:spcBef>
            </a:pPr>
            <a:r>
              <a:rPr dirty="0" sz="1950">
                <a:latin typeface="맑은 고딕"/>
                <a:cs typeface="맑은 고딕"/>
              </a:rPr>
              <a:t>&gt;</a:t>
            </a:r>
            <a:r>
              <a:rPr dirty="0" sz="1950" spc="-10">
                <a:latin typeface="맑은 고딕"/>
                <a:cs typeface="맑은 고딕"/>
              </a:rPr>
              <a:t> </a:t>
            </a:r>
            <a:r>
              <a:rPr dirty="0" sz="1950">
                <a:latin typeface="맑은 고딕"/>
                <a:cs typeface="맑은 고딕"/>
              </a:rPr>
              <a:t>jupyter</a:t>
            </a:r>
            <a:r>
              <a:rPr dirty="0" sz="1950" spc="-10">
                <a:latin typeface="맑은 고딕"/>
                <a:cs typeface="맑은 고딕"/>
              </a:rPr>
              <a:t> notebook</a:t>
            </a:r>
            <a:endParaRPr sz="195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204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50"/>
              <a:t>Jupyter</a:t>
            </a:r>
            <a:r>
              <a:rPr dirty="0" sz="2950" spc="-70"/>
              <a:t> </a:t>
            </a:r>
            <a:r>
              <a:rPr dirty="0" sz="2950"/>
              <a:t>Notebook</a:t>
            </a:r>
            <a:r>
              <a:rPr dirty="0" sz="2950" spc="-45"/>
              <a:t> </a:t>
            </a:r>
            <a:r>
              <a:rPr dirty="0" sz="2950"/>
              <a:t>실행</a:t>
            </a:r>
            <a:r>
              <a:rPr dirty="0" sz="2950" spc="-35"/>
              <a:t> </a:t>
            </a:r>
            <a:r>
              <a:rPr dirty="0" sz="2950" spc="-25"/>
              <a:t>방법</a:t>
            </a:r>
            <a:endParaRPr sz="2950"/>
          </a:p>
        </p:txBody>
      </p:sp>
      <p:grpSp>
        <p:nvGrpSpPr>
          <p:cNvPr id="4" name="object 4" descr=""/>
          <p:cNvGrpSpPr/>
          <p:nvPr/>
        </p:nvGrpSpPr>
        <p:grpSpPr>
          <a:xfrm>
            <a:off x="1457636" y="3854418"/>
            <a:ext cx="7831455" cy="1950085"/>
            <a:chOff x="1457636" y="3854418"/>
            <a:chExt cx="7831455" cy="19500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9426" y="3862793"/>
              <a:ext cx="7800730" cy="193291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61439" y="3858221"/>
              <a:ext cx="7823834" cy="1942464"/>
            </a:xfrm>
            <a:custGeom>
              <a:avLst/>
              <a:gdLst/>
              <a:ahLst/>
              <a:cxnLst/>
              <a:rect l="l" t="t" r="r" b="b"/>
              <a:pathLst>
                <a:path w="7823834" h="1942464">
                  <a:moveTo>
                    <a:pt x="0" y="0"/>
                  </a:moveTo>
                  <a:lnTo>
                    <a:pt x="7823276" y="0"/>
                  </a:lnTo>
                  <a:lnTo>
                    <a:pt x="7823276" y="1942045"/>
                  </a:lnTo>
                  <a:lnTo>
                    <a:pt x="0" y="1942045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3267" y="1302321"/>
            <a:ext cx="4527422" cy="2153780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4073766" y="2333510"/>
            <a:ext cx="1338580" cy="67310"/>
          </a:xfrm>
          <a:custGeom>
            <a:avLst/>
            <a:gdLst/>
            <a:ahLst/>
            <a:cxnLst/>
            <a:rect l="l" t="t" r="r" b="b"/>
            <a:pathLst>
              <a:path w="1338579" h="67310">
                <a:moveTo>
                  <a:pt x="1338135" y="33515"/>
                </a:moveTo>
                <a:lnTo>
                  <a:pt x="1313764" y="21323"/>
                </a:lnTo>
                <a:lnTo>
                  <a:pt x="1271155" y="0"/>
                </a:lnTo>
                <a:lnTo>
                  <a:pt x="1271155" y="21323"/>
                </a:lnTo>
                <a:lnTo>
                  <a:pt x="0" y="21323"/>
                </a:lnTo>
                <a:lnTo>
                  <a:pt x="0" y="44170"/>
                </a:lnTo>
                <a:lnTo>
                  <a:pt x="1271155" y="44170"/>
                </a:lnTo>
                <a:lnTo>
                  <a:pt x="1271155" y="67017"/>
                </a:lnTo>
                <a:lnTo>
                  <a:pt x="1316824" y="44170"/>
                </a:lnTo>
                <a:lnTo>
                  <a:pt x="1338135" y="33515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GAN</a:t>
            </a:r>
            <a:r>
              <a:rPr dirty="0" spc="-40"/>
              <a:t> </a:t>
            </a:r>
            <a:r>
              <a:rPr dirty="0"/>
              <a:t>vs.</a:t>
            </a:r>
            <a:r>
              <a:rPr dirty="0" spc="-5"/>
              <a:t> </a:t>
            </a:r>
            <a:r>
              <a:rPr dirty="0"/>
              <a:t>Diffusion</a:t>
            </a:r>
            <a:r>
              <a:rPr dirty="0" spc="-25"/>
              <a:t> </a:t>
            </a:r>
            <a:r>
              <a:rPr dirty="0" spc="-10"/>
              <a:t>model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729964" y="2354078"/>
          <a:ext cx="9245600" cy="2691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3089"/>
                <a:gridCol w="3787140"/>
                <a:gridCol w="3583304"/>
              </a:tblGrid>
              <a:tr h="3727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750" spc="-2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특징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750" spc="-2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GAN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marL="93662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75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Diffusion</a:t>
                      </a:r>
                      <a:r>
                        <a:rPr dirty="0" sz="1750" spc="-2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1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model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</a:tr>
              <a:tr h="633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기본</a:t>
                      </a:r>
                      <a:r>
                        <a:rPr dirty="0" sz="175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0">
                          <a:latin typeface="맑은 고딕"/>
                          <a:cs typeface="맑은 고딕"/>
                        </a:rPr>
                        <a:t>아이디어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175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생성자와 판별자의</a:t>
                      </a:r>
                      <a:r>
                        <a:rPr dirty="0" sz="175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경쟁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175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12065" marR="294005">
                        <a:lnSpc>
                          <a:spcPct val="100499"/>
                        </a:lnSpc>
                        <a:spcBef>
                          <a:spcPts val="320"/>
                        </a:spcBef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노이즈로부터</a:t>
                      </a:r>
                      <a:r>
                        <a:rPr dirty="0" sz="1750" spc="-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데이터를</a:t>
                      </a:r>
                      <a:r>
                        <a:rPr dirty="0" sz="175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0">
                          <a:latin typeface="맑은 고딕"/>
                          <a:cs typeface="맑은 고딕"/>
                        </a:rPr>
                        <a:t>생성하는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역변환</a:t>
                      </a:r>
                      <a:r>
                        <a:rPr dirty="0" sz="175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모델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학습</a:t>
                      </a:r>
                      <a:r>
                        <a:rPr dirty="0" sz="175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과정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생성자와 판별자를</a:t>
                      </a:r>
                      <a:r>
                        <a:rPr dirty="0" sz="175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동시에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학습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역변환</a:t>
                      </a:r>
                      <a:r>
                        <a:rPr dirty="0" sz="175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모델을</a:t>
                      </a:r>
                      <a:r>
                        <a:rPr dirty="0" sz="1750" spc="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학습</a:t>
                      </a:r>
                      <a:r>
                        <a:rPr dirty="0" sz="1750" spc="-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10">
                          <a:latin typeface="맑은 고딕"/>
                          <a:cs typeface="맑은 고딕"/>
                        </a:rPr>
                        <a:t>(U-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Net</a:t>
                      </a:r>
                      <a:r>
                        <a:rPr dirty="0" sz="1750" spc="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이용)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750" spc="-25">
                          <a:latin typeface="맑은 고딕"/>
                          <a:cs typeface="맑은 고딕"/>
                        </a:rPr>
                        <a:t>장점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고품질의 생성물을</a:t>
                      </a:r>
                      <a:r>
                        <a:rPr dirty="0" sz="175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생성할 수</a:t>
                      </a:r>
                      <a:r>
                        <a:rPr dirty="0" sz="175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있음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학습이</a:t>
                      </a:r>
                      <a:r>
                        <a:rPr dirty="0" sz="175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0">
                          <a:latin typeface="맑은 고딕"/>
                          <a:cs typeface="맑은 고딕"/>
                        </a:rPr>
                        <a:t>안정적임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9410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750" spc="-25">
                          <a:latin typeface="맑은 고딕"/>
                          <a:cs typeface="맑은 고딕"/>
                        </a:rPr>
                        <a:t>단점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167005" marR="403860" indent="-155575">
                        <a:lnSpc>
                          <a:spcPct val="100499"/>
                        </a:lnSpc>
                        <a:spcBef>
                          <a:spcPts val="489"/>
                        </a:spcBef>
                        <a:buChar char="-"/>
                        <a:tabLst>
                          <a:tab pos="181610" algn="l"/>
                        </a:tabLst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Mode</a:t>
                      </a:r>
                      <a:r>
                        <a:rPr dirty="0" sz="1750" spc="-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collapse가</a:t>
                      </a:r>
                      <a:r>
                        <a:rPr dirty="0" sz="1750" spc="-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일어나기</a:t>
                      </a:r>
                      <a:r>
                        <a:rPr dirty="0" sz="175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쉽고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학습이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어려움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  <a:p>
                      <a:pPr marL="180975" indent="-169545">
                        <a:lnSpc>
                          <a:spcPts val="2100"/>
                        </a:lnSpc>
                        <a:buChar char="-"/>
                        <a:tabLst>
                          <a:tab pos="181610" algn="l"/>
                        </a:tabLst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생성물의 다양성이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떨어짐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6222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2065">
                        <a:lnSpc>
                          <a:spcPct val="100000"/>
                        </a:lnSpc>
                      </a:pPr>
                      <a:r>
                        <a:rPr dirty="0" sz="1750">
                          <a:latin typeface="맑은 고딕"/>
                          <a:cs typeface="맑은 고딕"/>
                        </a:rPr>
                        <a:t>생성물이 현실적이지</a:t>
                      </a:r>
                      <a:r>
                        <a:rPr dirty="0" sz="175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>
                          <a:latin typeface="맑은 고딕"/>
                          <a:cs typeface="맑은 고딕"/>
                        </a:rPr>
                        <a:t>않을 수</a:t>
                      </a:r>
                      <a:r>
                        <a:rPr dirty="0" sz="1750" spc="-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25">
                          <a:latin typeface="맑은 고딕"/>
                          <a:cs typeface="맑은 고딕"/>
                        </a:rPr>
                        <a:t>있음</a:t>
                      </a:r>
                      <a:endParaRPr sz="1750">
                        <a:latin typeface="맑은 고딕"/>
                        <a:cs typeface="맑은 고딕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801662" y="5512053"/>
            <a:ext cx="7532370" cy="614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2255" marR="5080" indent="-250190">
              <a:lnSpc>
                <a:spcPct val="101499"/>
              </a:lnSpc>
              <a:spcBef>
                <a:spcPts val="95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900">
                <a:latin typeface="맑은 고딕"/>
                <a:cs typeface="맑은 고딕"/>
              </a:rPr>
              <a:t>GAN은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noise로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부터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한번에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image를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만들지만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Diffusion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model은 </a:t>
            </a:r>
            <a:r>
              <a:rPr dirty="0" sz="1900">
                <a:latin typeface="맑은 고딕"/>
                <a:cs typeface="맑은 고딕"/>
              </a:rPr>
              <a:t>noise로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부터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step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t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만큼</a:t>
            </a:r>
            <a:r>
              <a:rPr dirty="0" sz="1900" spc="3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조금씩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noise를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빼며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image를</a:t>
            </a:r>
            <a:r>
              <a:rPr dirty="0" sz="1900" spc="20">
                <a:latin typeface="맑은 고딕"/>
                <a:cs typeface="맑은 고딕"/>
              </a:rPr>
              <a:t> </a:t>
            </a:r>
            <a:r>
              <a:rPr dirty="0" sz="1900" spc="-20">
                <a:latin typeface="맑은 고딕"/>
                <a:cs typeface="맑은 고딕"/>
              </a:rPr>
              <a:t>만든다.</a:t>
            </a:r>
            <a:endParaRPr sz="1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6766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OpenAI</a:t>
            </a:r>
            <a:r>
              <a:rPr dirty="0" spc="-10"/>
              <a:t> </a:t>
            </a:r>
            <a:r>
              <a:rPr dirty="0"/>
              <a:t>GLIDE</a:t>
            </a:r>
            <a:r>
              <a:rPr dirty="0" spc="-35"/>
              <a:t> </a:t>
            </a:r>
            <a:r>
              <a:rPr dirty="0" sz="2250"/>
              <a:t>(</a:t>
            </a:r>
            <a:r>
              <a:rPr dirty="0" sz="2250">
                <a:solidFill>
                  <a:srgbClr val="1F1F1F"/>
                </a:solidFill>
                <a:latin typeface="Calibri"/>
                <a:cs typeface="Calibri"/>
              </a:rPr>
              <a:t>Generative Language-Image</a:t>
            </a:r>
            <a:r>
              <a:rPr dirty="0" sz="2250" spc="1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F1F1F"/>
                </a:solidFill>
                <a:latin typeface="Calibri"/>
                <a:cs typeface="Calibri"/>
              </a:rPr>
              <a:t>Diffusion </a:t>
            </a:r>
            <a:r>
              <a:rPr dirty="0" sz="2250" spc="-10">
                <a:solidFill>
                  <a:srgbClr val="1F1F1F"/>
                </a:solidFill>
                <a:latin typeface="Calibri"/>
                <a:cs typeface="Calibri"/>
              </a:rPr>
              <a:t>Estimator</a:t>
            </a:r>
            <a:r>
              <a:rPr dirty="0" sz="2250" spc="-10"/>
              <a:t>)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03033" y="2396273"/>
            <a:ext cx="8832850" cy="614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3360" marR="5080" indent="-201295">
              <a:lnSpc>
                <a:spcPct val="101499"/>
              </a:lnSpc>
              <a:spcBef>
                <a:spcPts val="9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텍스트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설명을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입력하면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해당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이미지를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점차적으로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생성해내는</a:t>
            </a:r>
            <a:r>
              <a:rPr dirty="0" sz="1900" spc="45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확산</a:t>
            </a:r>
            <a:r>
              <a:rPr dirty="0" sz="1900" spc="60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기반</a:t>
            </a:r>
            <a:r>
              <a:rPr dirty="0" sz="1900" spc="60" b="1">
                <a:latin typeface="맑은 고딕"/>
                <a:cs typeface="맑은 고딕"/>
              </a:rPr>
              <a:t> </a:t>
            </a:r>
            <a:r>
              <a:rPr dirty="0" sz="1900" spc="-25" b="1">
                <a:latin typeface="맑은 고딕"/>
                <a:cs typeface="맑은 고딕"/>
              </a:rPr>
              <a:t>이미 </a:t>
            </a:r>
            <a:r>
              <a:rPr dirty="0" sz="1900" b="1">
                <a:latin typeface="맑은 고딕"/>
                <a:cs typeface="맑은 고딕"/>
              </a:rPr>
              <a:t>지</a:t>
            </a:r>
            <a:r>
              <a:rPr dirty="0" sz="1900" spc="25" b="1">
                <a:latin typeface="맑은 고딕"/>
                <a:cs typeface="맑은 고딕"/>
              </a:rPr>
              <a:t> </a:t>
            </a:r>
            <a:r>
              <a:rPr dirty="0" sz="1900" b="1">
                <a:latin typeface="맑은 고딕"/>
                <a:cs typeface="맑은 고딕"/>
              </a:rPr>
              <a:t>생성</a:t>
            </a:r>
            <a:r>
              <a:rPr dirty="0" sz="1900" spc="25" b="1">
                <a:latin typeface="맑은 고딕"/>
                <a:cs typeface="맑은 고딕"/>
              </a:rPr>
              <a:t> </a:t>
            </a:r>
            <a:r>
              <a:rPr dirty="0" sz="1900" spc="-25" b="1">
                <a:latin typeface="맑은 고딕"/>
                <a:cs typeface="맑은 고딕"/>
              </a:rPr>
              <a:t>모델</a:t>
            </a:r>
            <a:endParaRPr sz="190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8836" y="3087497"/>
            <a:ext cx="5958420" cy="338145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96455" y="4423105"/>
            <a:ext cx="2607945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solidFill>
                  <a:srgbClr val="FF0000"/>
                </a:solidFill>
                <a:latin typeface="맑은 고딕"/>
                <a:cs typeface="맑은 고딕"/>
              </a:rPr>
              <a:t>Diffusion</a:t>
            </a:r>
            <a:r>
              <a:rPr dirty="0" sz="1550" spc="6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>
                <a:solidFill>
                  <a:srgbClr val="FF0000"/>
                </a:solidFill>
                <a:latin typeface="맑은 고딕"/>
                <a:cs typeface="맑은 고딕"/>
              </a:rPr>
              <a:t>과정에</a:t>
            </a:r>
            <a:r>
              <a:rPr dirty="0" sz="1550" spc="7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spc="-20">
                <a:solidFill>
                  <a:srgbClr val="FF0000"/>
                </a:solidFill>
                <a:latin typeface="맑은 고딕"/>
                <a:cs typeface="맑은 고딕"/>
              </a:rPr>
              <a:t>Text </a:t>
            </a:r>
            <a:r>
              <a:rPr dirty="0" sz="1550">
                <a:solidFill>
                  <a:srgbClr val="FF0000"/>
                </a:solidFill>
                <a:latin typeface="맑은 고딕"/>
                <a:cs typeface="맑은 고딕"/>
              </a:rPr>
              <a:t>embedding을</a:t>
            </a:r>
            <a:r>
              <a:rPr dirty="0" sz="1550" spc="114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>
                <a:solidFill>
                  <a:srgbClr val="FF0000"/>
                </a:solidFill>
                <a:latin typeface="맑은 고딕"/>
                <a:cs typeface="맑은 고딕"/>
              </a:rPr>
              <a:t>조건으로</a:t>
            </a:r>
            <a:r>
              <a:rPr dirty="0" sz="1550" spc="114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spc="-25">
                <a:solidFill>
                  <a:srgbClr val="FF0000"/>
                </a:solidFill>
                <a:latin typeface="맑은 고딕"/>
                <a:cs typeface="맑은 고딕"/>
              </a:rPr>
              <a:t>추가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49845" y="6210172"/>
            <a:ext cx="192405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>
                <a:solidFill>
                  <a:srgbClr val="FF0000"/>
                </a:solidFill>
                <a:latin typeface="맑은 고딕"/>
                <a:cs typeface="맑은 고딕"/>
              </a:rPr>
              <a:t>Image</a:t>
            </a:r>
            <a:r>
              <a:rPr dirty="0" sz="1550" spc="7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>
                <a:solidFill>
                  <a:srgbClr val="FF0000"/>
                </a:solidFill>
                <a:latin typeface="맑은 고딕"/>
                <a:cs typeface="맑은 고딕"/>
              </a:rPr>
              <a:t>condition</a:t>
            </a:r>
            <a:r>
              <a:rPr dirty="0" sz="1550" spc="8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50" spc="-20">
                <a:solidFill>
                  <a:srgbClr val="FF0000"/>
                </a:solidFill>
                <a:latin typeface="맑은 고딕"/>
                <a:cs typeface="맑은 고딕"/>
              </a:rPr>
              <a:t>text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3033" y="1460677"/>
            <a:ext cx="3917315" cy="559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latin typeface="맑은 고딕"/>
                <a:cs typeface="맑은 고딕"/>
              </a:rPr>
              <a:t>GLIDE</a:t>
            </a:r>
            <a:r>
              <a:rPr dirty="0" sz="3500" spc="10">
                <a:latin typeface="맑은 고딕"/>
                <a:cs typeface="맑은 고딕"/>
              </a:rPr>
              <a:t> </a:t>
            </a:r>
            <a:r>
              <a:rPr dirty="0" sz="3500">
                <a:latin typeface="맑은 고딕"/>
                <a:cs typeface="맑은 고딕"/>
              </a:rPr>
              <a:t>모델</a:t>
            </a:r>
            <a:r>
              <a:rPr dirty="0" sz="3500" spc="-10">
                <a:latin typeface="맑은 고딕"/>
                <a:cs typeface="맑은 고딕"/>
              </a:rPr>
              <a:t> </a:t>
            </a:r>
            <a:r>
              <a:rPr dirty="0" sz="3500">
                <a:latin typeface="맑은 고딕"/>
                <a:cs typeface="맑은 고딕"/>
              </a:rPr>
              <a:t>작동 </a:t>
            </a:r>
            <a:r>
              <a:rPr dirty="0" sz="3500" spc="-50">
                <a:latin typeface="맑은 고딕"/>
                <a:cs typeface="맑은 고딕"/>
              </a:rPr>
              <a:t>예</a:t>
            </a:r>
            <a:endParaRPr sz="3500">
              <a:latin typeface="맑은 고딕"/>
              <a:cs typeface="맑은 고딕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36905" y="2242883"/>
            <a:ext cx="9806940" cy="2851785"/>
            <a:chOff x="436905" y="2242883"/>
            <a:chExt cx="9806940" cy="28517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905" y="2248217"/>
              <a:ext cx="9806876" cy="284072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329167" y="2254313"/>
              <a:ext cx="4131945" cy="2828925"/>
            </a:xfrm>
            <a:custGeom>
              <a:avLst/>
              <a:gdLst/>
              <a:ahLst/>
              <a:cxnLst/>
              <a:rect l="l" t="t" r="r" b="b"/>
              <a:pathLst>
                <a:path w="4131945" h="2828925">
                  <a:moveTo>
                    <a:pt x="0" y="472186"/>
                  </a:moveTo>
                  <a:lnTo>
                    <a:pt x="2440" y="423959"/>
                  </a:lnTo>
                  <a:lnTo>
                    <a:pt x="9600" y="377115"/>
                  </a:lnTo>
                  <a:lnTo>
                    <a:pt x="21244" y="331889"/>
                  </a:lnTo>
                  <a:lnTo>
                    <a:pt x="37131" y="288523"/>
                  </a:lnTo>
                  <a:lnTo>
                    <a:pt x="57023" y="247254"/>
                  </a:lnTo>
                  <a:lnTo>
                    <a:pt x="80681" y="208321"/>
                  </a:lnTo>
                  <a:lnTo>
                    <a:pt x="107868" y="171963"/>
                  </a:lnTo>
                  <a:lnTo>
                    <a:pt x="138344" y="138418"/>
                  </a:lnTo>
                  <a:lnTo>
                    <a:pt x="171870" y="107926"/>
                  </a:lnTo>
                  <a:lnTo>
                    <a:pt x="208209" y="80725"/>
                  </a:lnTo>
                  <a:lnTo>
                    <a:pt x="247121" y="57054"/>
                  </a:lnTo>
                  <a:lnTo>
                    <a:pt x="288368" y="37151"/>
                  </a:lnTo>
                  <a:lnTo>
                    <a:pt x="331711" y="21255"/>
                  </a:lnTo>
                  <a:lnTo>
                    <a:pt x="376912" y="9606"/>
                  </a:lnTo>
                  <a:lnTo>
                    <a:pt x="423731" y="2441"/>
                  </a:lnTo>
                  <a:lnTo>
                    <a:pt x="471931" y="0"/>
                  </a:lnTo>
                  <a:lnTo>
                    <a:pt x="3659695" y="0"/>
                  </a:lnTo>
                  <a:lnTo>
                    <a:pt x="3707895" y="2441"/>
                  </a:lnTo>
                  <a:lnTo>
                    <a:pt x="3754715" y="9606"/>
                  </a:lnTo>
                  <a:lnTo>
                    <a:pt x="3799916" y="21255"/>
                  </a:lnTo>
                  <a:lnTo>
                    <a:pt x="3843259" y="37151"/>
                  </a:lnTo>
                  <a:lnTo>
                    <a:pt x="3884506" y="57054"/>
                  </a:lnTo>
                  <a:lnTo>
                    <a:pt x="3923418" y="80725"/>
                  </a:lnTo>
                  <a:lnTo>
                    <a:pt x="3959756" y="107926"/>
                  </a:lnTo>
                  <a:lnTo>
                    <a:pt x="3993283" y="138418"/>
                  </a:lnTo>
                  <a:lnTo>
                    <a:pt x="4023759" y="171963"/>
                  </a:lnTo>
                  <a:lnTo>
                    <a:pt x="4050945" y="208321"/>
                  </a:lnTo>
                  <a:lnTo>
                    <a:pt x="4074604" y="247254"/>
                  </a:lnTo>
                  <a:lnTo>
                    <a:pt x="4094496" y="288523"/>
                  </a:lnTo>
                  <a:lnTo>
                    <a:pt x="4110383" y="331889"/>
                  </a:lnTo>
                  <a:lnTo>
                    <a:pt x="4122026" y="377115"/>
                  </a:lnTo>
                  <a:lnTo>
                    <a:pt x="4129187" y="423959"/>
                  </a:lnTo>
                  <a:lnTo>
                    <a:pt x="4131627" y="472186"/>
                  </a:lnTo>
                  <a:lnTo>
                    <a:pt x="4131627" y="2357882"/>
                  </a:lnTo>
                  <a:lnTo>
                    <a:pt x="4129187" y="2405839"/>
                  </a:lnTo>
                  <a:lnTo>
                    <a:pt x="4122026" y="2452449"/>
                  </a:lnTo>
                  <a:lnTo>
                    <a:pt x="4110383" y="2497471"/>
                  </a:lnTo>
                  <a:lnTo>
                    <a:pt x="4094496" y="2540663"/>
                  </a:lnTo>
                  <a:lnTo>
                    <a:pt x="4074604" y="2581784"/>
                  </a:lnTo>
                  <a:lnTo>
                    <a:pt x="4050945" y="2620594"/>
                  </a:lnTo>
                  <a:lnTo>
                    <a:pt x="4023759" y="2656851"/>
                  </a:lnTo>
                  <a:lnTo>
                    <a:pt x="3993283" y="2690315"/>
                  </a:lnTo>
                  <a:lnTo>
                    <a:pt x="3959756" y="2720744"/>
                  </a:lnTo>
                  <a:lnTo>
                    <a:pt x="3923418" y="2747898"/>
                  </a:lnTo>
                  <a:lnTo>
                    <a:pt x="3884506" y="2771536"/>
                  </a:lnTo>
                  <a:lnTo>
                    <a:pt x="3843259" y="2791416"/>
                  </a:lnTo>
                  <a:lnTo>
                    <a:pt x="3799916" y="2807298"/>
                  </a:lnTo>
                  <a:lnTo>
                    <a:pt x="3754715" y="2818940"/>
                  </a:lnTo>
                  <a:lnTo>
                    <a:pt x="3707895" y="2826103"/>
                  </a:lnTo>
                  <a:lnTo>
                    <a:pt x="3659695" y="2828544"/>
                  </a:lnTo>
                  <a:lnTo>
                    <a:pt x="471931" y="2828544"/>
                  </a:lnTo>
                  <a:lnTo>
                    <a:pt x="423731" y="2826103"/>
                  </a:lnTo>
                  <a:lnTo>
                    <a:pt x="376912" y="2818940"/>
                  </a:lnTo>
                  <a:lnTo>
                    <a:pt x="331711" y="2807298"/>
                  </a:lnTo>
                  <a:lnTo>
                    <a:pt x="288368" y="2791416"/>
                  </a:lnTo>
                  <a:lnTo>
                    <a:pt x="247121" y="2771536"/>
                  </a:lnTo>
                  <a:lnTo>
                    <a:pt x="208209" y="2747898"/>
                  </a:lnTo>
                  <a:lnTo>
                    <a:pt x="171870" y="2720744"/>
                  </a:lnTo>
                  <a:lnTo>
                    <a:pt x="138344" y="2690315"/>
                  </a:lnTo>
                  <a:lnTo>
                    <a:pt x="107868" y="2656851"/>
                  </a:lnTo>
                  <a:lnTo>
                    <a:pt x="80681" y="2620594"/>
                  </a:lnTo>
                  <a:lnTo>
                    <a:pt x="57023" y="2581784"/>
                  </a:lnTo>
                  <a:lnTo>
                    <a:pt x="37131" y="2540663"/>
                  </a:lnTo>
                  <a:lnTo>
                    <a:pt x="21244" y="2497471"/>
                  </a:lnTo>
                  <a:lnTo>
                    <a:pt x="9600" y="2452449"/>
                  </a:lnTo>
                  <a:lnTo>
                    <a:pt x="2440" y="2405839"/>
                  </a:lnTo>
                  <a:lnTo>
                    <a:pt x="0" y="2357882"/>
                  </a:lnTo>
                  <a:lnTo>
                    <a:pt x="0" y="472186"/>
                  </a:lnTo>
                  <a:close/>
                </a:path>
              </a:pathLst>
            </a:custGeom>
            <a:ln w="2283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283639" y="5568505"/>
            <a:ext cx="7959725" cy="1094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Base</a:t>
            </a:r>
            <a:r>
              <a:rPr dirty="0" sz="1750" spc="-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model</a:t>
            </a:r>
            <a:r>
              <a:rPr dirty="0" sz="1750" spc="-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spc="-55">
                <a:latin typeface="맑은 고딕"/>
                <a:cs typeface="맑은 고딕"/>
              </a:rPr>
              <a:t>(Text-</a:t>
            </a:r>
            <a:r>
              <a:rPr dirty="0" sz="1750">
                <a:latin typeface="맑은 고딕"/>
                <a:cs typeface="맑은 고딕"/>
              </a:rPr>
              <a:t>conditional</a:t>
            </a:r>
            <a:r>
              <a:rPr dirty="0" sz="1750" spc="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diffusion</a:t>
            </a:r>
            <a:r>
              <a:rPr dirty="0" sz="1750" spc="-10">
                <a:latin typeface="맑은 고딕"/>
                <a:cs typeface="맑은 고딕"/>
              </a:rPr>
              <a:t> model)</a:t>
            </a:r>
            <a:endParaRPr sz="175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dirty="0" sz="1750">
                <a:latin typeface="맑은 고딕"/>
                <a:cs typeface="맑은 고딕"/>
              </a:rPr>
              <a:t>텍스트를</a:t>
            </a:r>
            <a:r>
              <a:rPr dirty="0" sz="1750" spc="-40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Transformer에</a:t>
            </a:r>
            <a:r>
              <a:rPr dirty="0" sz="1750">
                <a:latin typeface="맑은 고딕"/>
                <a:cs typeface="맑은 고딕"/>
              </a:rPr>
              <a:t> 포워딩해</a:t>
            </a:r>
            <a:r>
              <a:rPr dirty="0" sz="1750" spc="-4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feature를 얻고,</a:t>
            </a:r>
            <a:r>
              <a:rPr dirty="0" sz="1750" spc="-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이를</a:t>
            </a:r>
            <a:r>
              <a:rPr dirty="0" sz="1750" spc="-4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masked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image와</a:t>
            </a:r>
            <a:r>
              <a:rPr dirty="0" sz="1750" spc="-3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함께 </a:t>
            </a:r>
            <a:r>
              <a:rPr dirty="0" sz="1750">
                <a:latin typeface="맑은 고딕"/>
                <a:cs typeface="맑은 고딕"/>
              </a:rPr>
              <a:t>Diffusion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Model의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input</a:t>
            </a:r>
            <a:r>
              <a:rPr dirty="0" sz="1750" spc="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으로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넣어줍니다.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그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결과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텍스트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정보를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반영한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64x64 </a:t>
            </a:r>
            <a:r>
              <a:rPr dirty="0" sz="1750">
                <a:latin typeface="맑은 고딕"/>
                <a:cs typeface="맑은 고딕"/>
              </a:rPr>
              <a:t>이미지를 </a:t>
            </a:r>
            <a:r>
              <a:rPr dirty="0" sz="1750" spc="-10">
                <a:latin typeface="맑은 고딕"/>
                <a:cs typeface="맑은 고딕"/>
              </a:rPr>
              <a:t>얻습니다.</a:t>
            </a:r>
            <a:endParaRPr sz="1750">
              <a:latin typeface="맑은 고딕"/>
              <a:cs typeface="맑은 고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21805" y="1237399"/>
            <a:ext cx="3832225" cy="1094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9554">
              <a:lnSpc>
                <a:spcPct val="100099"/>
              </a:lnSpc>
              <a:spcBef>
                <a:spcPts val="100"/>
              </a:spcBef>
              <a:buFont typeface="Arial"/>
              <a:buChar char="•"/>
              <a:tabLst>
                <a:tab pos="262255" algn="l"/>
                <a:tab pos="262890" algn="l"/>
              </a:tabLst>
            </a:pP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Upsampling</a:t>
            </a:r>
            <a:r>
              <a:rPr dirty="0" sz="1750" spc="-4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b="1">
                <a:solidFill>
                  <a:srgbClr val="FF0000"/>
                </a:solidFill>
                <a:latin typeface="맑은 고딕"/>
                <a:cs typeface="맑은 고딕"/>
              </a:rPr>
              <a:t>diffusion</a:t>
            </a:r>
            <a:r>
              <a:rPr dirty="0" sz="1750" spc="-1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 spc="-20" b="1">
                <a:solidFill>
                  <a:srgbClr val="FF0000"/>
                </a:solidFill>
                <a:latin typeface="맑은 고딕"/>
                <a:cs typeface="맑은 고딕"/>
              </a:rPr>
              <a:t>model</a:t>
            </a:r>
            <a:r>
              <a:rPr dirty="0" sz="1750" spc="61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Base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model이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생성한</a:t>
            </a:r>
            <a:r>
              <a:rPr dirty="0" sz="1750" spc="-20">
                <a:latin typeface="맑은 고딕"/>
                <a:cs typeface="맑은 고딕"/>
              </a:rPr>
              <a:t> 이미지를 </a:t>
            </a:r>
            <a:r>
              <a:rPr dirty="0" sz="1750">
                <a:latin typeface="맑은 고딕"/>
                <a:cs typeface="맑은 고딕"/>
              </a:rPr>
              <a:t>upsampling</a:t>
            </a:r>
            <a:r>
              <a:rPr dirty="0" sz="1750" spc="-4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diffusion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model을</a:t>
            </a:r>
            <a:r>
              <a:rPr dirty="0" sz="1750" spc="-25">
                <a:latin typeface="맑은 고딕"/>
                <a:cs typeface="맑은 고딕"/>
              </a:rPr>
              <a:t> 이용해 </a:t>
            </a:r>
            <a:r>
              <a:rPr dirty="0" sz="1750">
                <a:latin typeface="맑은 고딕"/>
                <a:cs typeface="맑은 고딕"/>
              </a:rPr>
              <a:t>256x256으로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해상도를</a:t>
            </a:r>
            <a:r>
              <a:rPr dirty="0" sz="1750" spc="-1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높입니다.</a:t>
            </a:r>
            <a:endParaRPr sz="1750">
              <a:latin typeface="맑은 고딕"/>
              <a:cs typeface="맑은 고딕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252639" y="5214613"/>
            <a:ext cx="422275" cy="224154"/>
            <a:chOff x="4252639" y="5214613"/>
            <a:chExt cx="422275" cy="224154"/>
          </a:xfrm>
        </p:grpSpPr>
        <p:sp>
          <p:nvSpPr>
            <p:cNvPr id="9" name="object 9" descr=""/>
            <p:cNvSpPr/>
            <p:nvPr/>
          </p:nvSpPr>
          <p:spPr>
            <a:xfrm>
              <a:off x="4257966" y="5219941"/>
              <a:ext cx="411480" cy="213360"/>
            </a:xfrm>
            <a:custGeom>
              <a:avLst/>
              <a:gdLst/>
              <a:ahLst/>
              <a:cxnLst/>
              <a:rect l="l" t="t" r="r" b="b"/>
              <a:pathLst>
                <a:path w="411479" h="213360">
                  <a:moveTo>
                    <a:pt x="309041" y="0"/>
                  </a:moveTo>
                  <a:lnTo>
                    <a:pt x="101993" y="0"/>
                  </a:lnTo>
                  <a:lnTo>
                    <a:pt x="101993" y="106616"/>
                  </a:lnTo>
                  <a:lnTo>
                    <a:pt x="0" y="106616"/>
                  </a:lnTo>
                  <a:lnTo>
                    <a:pt x="205524" y="213245"/>
                  </a:lnTo>
                  <a:lnTo>
                    <a:pt x="411035" y="106616"/>
                  </a:lnTo>
                  <a:lnTo>
                    <a:pt x="309041" y="106616"/>
                  </a:lnTo>
                  <a:lnTo>
                    <a:pt x="309041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257966" y="5219941"/>
              <a:ext cx="411480" cy="213360"/>
            </a:xfrm>
            <a:custGeom>
              <a:avLst/>
              <a:gdLst/>
              <a:ahLst/>
              <a:cxnLst/>
              <a:rect l="l" t="t" r="r" b="b"/>
              <a:pathLst>
                <a:path w="411479" h="213360">
                  <a:moveTo>
                    <a:pt x="0" y="106616"/>
                  </a:moveTo>
                  <a:lnTo>
                    <a:pt x="101993" y="106616"/>
                  </a:lnTo>
                  <a:lnTo>
                    <a:pt x="101993" y="0"/>
                  </a:lnTo>
                  <a:lnTo>
                    <a:pt x="309041" y="0"/>
                  </a:lnTo>
                  <a:lnTo>
                    <a:pt x="309041" y="106616"/>
                  </a:lnTo>
                  <a:lnTo>
                    <a:pt x="411035" y="106616"/>
                  </a:lnTo>
                  <a:lnTo>
                    <a:pt x="205524" y="213245"/>
                  </a:lnTo>
                  <a:lnTo>
                    <a:pt x="0" y="106616"/>
                  </a:lnTo>
                  <a:close/>
                </a:path>
              </a:pathLst>
            </a:custGeom>
            <a:ln w="10655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034193" y="2501760"/>
            <a:ext cx="6216650" cy="2475865"/>
            <a:chOff x="4034193" y="2501760"/>
            <a:chExt cx="6216650" cy="2475865"/>
          </a:xfrm>
        </p:grpSpPr>
        <p:sp>
          <p:nvSpPr>
            <p:cNvPr id="12" name="object 12" descr=""/>
            <p:cNvSpPr/>
            <p:nvPr/>
          </p:nvSpPr>
          <p:spPr>
            <a:xfrm>
              <a:off x="8263229" y="2507157"/>
              <a:ext cx="342900" cy="165100"/>
            </a:xfrm>
            <a:custGeom>
              <a:avLst/>
              <a:gdLst/>
              <a:ahLst/>
              <a:cxnLst/>
              <a:rect l="l" t="t" r="r" b="b"/>
              <a:pathLst>
                <a:path w="342900" h="165100">
                  <a:moveTo>
                    <a:pt x="170510" y="0"/>
                  </a:moveTo>
                  <a:lnTo>
                    <a:pt x="0" y="82245"/>
                  </a:lnTo>
                  <a:lnTo>
                    <a:pt x="85255" y="82245"/>
                  </a:lnTo>
                  <a:lnTo>
                    <a:pt x="85255" y="164503"/>
                  </a:lnTo>
                  <a:lnTo>
                    <a:pt x="257276" y="164503"/>
                  </a:lnTo>
                  <a:lnTo>
                    <a:pt x="257276" y="82245"/>
                  </a:lnTo>
                  <a:lnTo>
                    <a:pt x="342531" y="82245"/>
                  </a:lnTo>
                  <a:lnTo>
                    <a:pt x="170510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263229" y="2507157"/>
              <a:ext cx="342900" cy="165100"/>
            </a:xfrm>
            <a:custGeom>
              <a:avLst/>
              <a:gdLst/>
              <a:ahLst/>
              <a:cxnLst/>
              <a:rect l="l" t="t" r="r" b="b"/>
              <a:pathLst>
                <a:path w="342900" h="165100">
                  <a:moveTo>
                    <a:pt x="0" y="82245"/>
                  </a:moveTo>
                  <a:lnTo>
                    <a:pt x="170510" y="0"/>
                  </a:lnTo>
                  <a:lnTo>
                    <a:pt x="342531" y="82245"/>
                  </a:lnTo>
                  <a:lnTo>
                    <a:pt x="257276" y="82245"/>
                  </a:lnTo>
                  <a:lnTo>
                    <a:pt x="257276" y="164503"/>
                  </a:lnTo>
                  <a:lnTo>
                    <a:pt x="85255" y="164503"/>
                  </a:lnTo>
                  <a:lnTo>
                    <a:pt x="85255" y="82245"/>
                  </a:lnTo>
                  <a:lnTo>
                    <a:pt x="0" y="82245"/>
                  </a:lnTo>
                  <a:close/>
                </a:path>
              </a:pathLst>
            </a:custGeom>
            <a:ln w="10655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883997" y="2912325"/>
              <a:ext cx="3355340" cy="2053589"/>
            </a:xfrm>
            <a:custGeom>
              <a:avLst/>
              <a:gdLst/>
              <a:ahLst/>
              <a:cxnLst/>
              <a:rect l="l" t="t" r="r" b="b"/>
              <a:pathLst>
                <a:path w="3355340" h="2053589">
                  <a:moveTo>
                    <a:pt x="0" y="342709"/>
                  </a:moveTo>
                  <a:lnTo>
                    <a:pt x="3104" y="295969"/>
                  </a:lnTo>
                  <a:lnTo>
                    <a:pt x="12150" y="251213"/>
                  </a:lnTo>
                  <a:lnTo>
                    <a:pt x="26736" y="208836"/>
                  </a:lnTo>
                  <a:lnTo>
                    <a:pt x="46459" y="169237"/>
                  </a:lnTo>
                  <a:lnTo>
                    <a:pt x="70919" y="132811"/>
                  </a:lnTo>
                  <a:lnTo>
                    <a:pt x="99714" y="99955"/>
                  </a:lnTo>
                  <a:lnTo>
                    <a:pt x="132441" y="71065"/>
                  </a:lnTo>
                  <a:lnTo>
                    <a:pt x="168699" y="46539"/>
                  </a:lnTo>
                  <a:lnTo>
                    <a:pt x="208086" y="26773"/>
                  </a:lnTo>
                  <a:lnTo>
                    <a:pt x="250201" y="12163"/>
                  </a:lnTo>
                  <a:lnTo>
                    <a:pt x="294642" y="3107"/>
                  </a:lnTo>
                  <a:lnTo>
                    <a:pt x="341007" y="0"/>
                  </a:lnTo>
                  <a:lnTo>
                    <a:pt x="3012706" y="0"/>
                  </a:lnTo>
                  <a:lnTo>
                    <a:pt x="3059098" y="3107"/>
                  </a:lnTo>
                  <a:lnTo>
                    <a:pt x="3103620" y="12163"/>
                  </a:lnTo>
                  <a:lnTo>
                    <a:pt x="3145858" y="26773"/>
                  </a:lnTo>
                  <a:lnTo>
                    <a:pt x="3185401" y="46539"/>
                  </a:lnTo>
                  <a:lnTo>
                    <a:pt x="3221836" y="71065"/>
                  </a:lnTo>
                  <a:lnTo>
                    <a:pt x="3254751" y="99955"/>
                  </a:lnTo>
                  <a:lnTo>
                    <a:pt x="3283733" y="132811"/>
                  </a:lnTo>
                  <a:lnTo>
                    <a:pt x="3308371" y="169237"/>
                  </a:lnTo>
                  <a:lnTo>
                    <a:pt x="3328251" y="208836"/>
                  </a:lnTo>
                  <a:lnTo>
                    <a:pt x="3342962" y="251213"/>
                  </a:lnTo>
                  <a:lnTo>
                    <a:pt x="3352091" y="295969"/>
                  </a:lnTo>
                  <a:lnTo>
                    <a:pt x="3355225" y="342709"/>
                  </a:lnTo>
                  <a:lnTo>
                    <a:pt x="3355225" y="1710524"/>
                  </a:lnTo>
                  <a:lnTo>
                    <a:pt x="3352091" y="1756945"/>
                  </a:lnTo>
                  <a:lnTo>
                    <a:pt x="3342962" y="1801493"/>
                  </a:lnTo>
                  <a:lnTo>
                    <a:pt x="3328251" y="1843756"/>
                  </a:lnTo>
                  <a:lnTo>
                    <a:pt x="3308371" y="1883322"/>
                  </a:lnTo>
                  <a:lnTo>
                    <a:pt x="3283733" y="1919779"/>
                  </a:lnTo>
                  <a:lnTo>
                    <a:pt x="3254751" y="1952713"/>
                  </a:lnTo>
                  <a:lnTo>
                    <a:pt x="3221836" y="1981713"/>
                  </a:lnTo>
                  <a:lnTo>
                    <a:pt x="3185401" y="2006365"/>
                  </a:lnTo>
                  <a:lnTo>
                    <a:pt x="3145858" y="2026257"/>
                  </a:lnTo>
                  <a:lnTo>
                    <a:pt x="3103620" y="2040976"/>
                  </a:lnTo>
                  <a:lnTo>
                    <a:pt x="3059098" y="2050110"/>
                  </a:lnTo>
                  <a:lnTo>
                    <a:pt x="3012706" y="2053247"/>
                  </a:lnTo>
                  <a:lnTo>
                    <a:pt x="341007" y="2053247"/>
                  </a:lnTo>
                  <a:lnTo>
                    <a:pt x="294642" y="2050110"/>
                  </a:lnTo>
                  <a:lnTo>
                    <a:pt x="250201" y="2040976"/>
                  </a:lnTo>
                  <a:lnTo>
                    <a:pt x="208086" y="2026257"/>
                  </a:lnTo>
                  <a:lnTo>
                    <a:pt x="168699" y="2006365"/>
                  </a:lnTo>
                  <a:lnTo>
                    <a:pt x="132441" y="1981713"/>
                  </a:lnTo>
                  <a:lnTo>
                    <a:pt x="99714" y="1952713"/>
                  </a:lnTo>
                  <a:lnTo>
                    <a:pt x="70919" y="1919779"/>
                  </a:lnTo>
                  <a:lnTo>
                    <a:pt x="46459" y="1883322"/>
                  </a:lnTo>
                  <a:lnTo>
                    <a:pt x="26736" y="1843756"/>
                  </a:lnTo>
                  <a:lnTo>
                    <a:pt x="12150" y="1801493"/>
                  </a:lnTo>
                  <a:lnTo>
                    <a:pt x="3104" y="1756945"/>
                  </a:lnTo>
                  <a:lnTo>
                    <a:pt x="0" y="1710524"/>
                  </a:lnTo>
                  <a:lnTo>
                    <a:pt x="0" y="342709"/>
                  </a:lnTo>
                  <a:close/>
                </a:path>
              </a:pathLst>
            </a:custGeom>
            <a:ln w="2283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34193" y="3765308"/>
              <a:ext cx="1624330" cy="567055"/>
            </a:xfrm>
            <a:custGeom>
              <a:avLst/>
              <a:gdLst/>
              <a:ahLst/>
              <a:cxnLst/>
              <a:rect l="l" t="t" r="r" b="b"/>
              <a:pathLst>
                <a:path w="1624329" h="567054">
                  <a:moveTo>
                    <a:pt x="1624329" y="0"/>
                  </a:moveTo>
                  <a:lnTo>
                    <a:pt x="0" y="0"/>
                  </a:lnTo>
                  <a:lnTo>
                    <a:pt x="0" y="566623"/>
                  </a:lnTo>
                  <a:lnTo>
                    <a:pt x="1624329" y="566623"/>
                  </a:lnTo>
                  <a:lnTo>
                    <a:pt x="16243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586812" y="4786007"/>
            <a:ext cx="228219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latin typeface="맑은 고딕"/>
                <a:cs typeface="맑은 고딕"/>
              </a:rPr>
              <a:t>inpainting</a:t>
            </a:r>
            <a:r>
              <a:rPr dirty="0" sz="1550" spc="95" b="1">
                <a:latin typeface="맑은 고딕"/>
                <a:cs typeface="맑은 고딕"/>
              </a:rPr>
              <a:t> </a:t>
            </a:r>
            <a:r>
              <a:rPr dirty="0" sz="1550" b="1">
                <a:latin typeface="맑은 고딕"/>
                <a:cs typeface="맑은 고딕"/>
              </a:rPr>
              <a:t>(부분</a:t>
            </a:r>
            <a:r>
              <a:rPr dirty="0" sz="1550" spc="75" b="1">
                <a:latin typeface="맑은 고딕"/>
                <a:cs typeface="맑은 고딕"/>
              </a:rPr>
              <a:t> </a:t>
            </a:r>
            <a:r>
              <a:rPr dirty="0" sz="1550" spc="-20" b="1">
                <a:latin typeface="맑은 고딕"/>
                <a:cs typeface="맑은 고딕"/>
              </a:rPr>
              <a:t>채우기)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55180" y="4502530"/>
            <a:ext cx="1520825" cy="3244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0640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320"/>
              </a:spcBef>
            </a:pPr>
            <a:r>
              <a:rPr dirty="0" sz="1550">
                <a:latin typeface="맑은 고딕"/>
                <a:cs typeface="맑은 고딕"/>
              </a:rPr>
              <a:t>Original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 spc="-20">
                <a:latin typeface="맑은 고딕"/>
                <a:cs typeface="맑은 고딕"/>
              </a:rPr>
              <a:t>Image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399195" y="4490339"/>
            <a:ext cx="1508760" cy="3244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000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315"/>
              </a:spcBef>
            </a:pPr>
            <a:r>
              <a:rPr dirty="0" sz="1550">
                <a:latin typeface="맑은 고딕"/>
                <a:cs typeface="맑은 고딕"/>
              </a:rPr>
              <a:t>Masked</a:t>
            </a:r>
            <a:r>
              <a:rPr dirty="0" sz="1550" spc="45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Image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034193" y="3765308"/>
            <a:ext cx="1604645" cy="27305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0640" rIns="0" bIns="0" rtlCol="0" vert="horz">
            <a:spAutoFit/>
          </a:bodyPr>
          <a:lstStyle/>
          <a:p>
            <a:pPr marL="80010">
              <a:lnSpc>
                <a:spcPts val="1825"/>
              </a:lnSpc>
              <a:spcBef>
                <a:spcPts val="320"/>
              </a:spcBef>
            </a:pPr>
            <a:r>
              <a:rPr dirty="0" sz="1550" spc="-50">
                <a:latin typeface="맑은 고딕"/>
                <a:cs typeface="맑은 고딕"/>
              </a:rPr>
              <a:t>Text-</a:t>
            </a:r>
            <a:r>
              <a:rPr dirty="0" sz="1550" spc="-10">
                <a:latin typeface="맑은 고딕"/>
                <a:cs typeface="맑은 고딕"/>
              </a:rPr>
              <a:t>conditional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034193" y="4038032"/>
            <a:ext cx="1604645" cy="3155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255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65"/>
              </a:spcBef>
            </a:pPr>
            <a:r>
              <a:rPr dirty="0" sz="1550">
                <a:latin typeface="맑은 고딕"/>
                <a:cs typeface="맑은 고딕"/>
              </a:rPr>
              <a:t>Diffusion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model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618937" y="4353255"/>
            <a:ext cx="730885" cy="567055"/>
          </a:xfrm>
          <a:custGeom>
            <a:avLst/>
            <a:gdLst/>
            <a:ahLst/>
            <a:cxnLst/>
            <a:rect l="l" t="t" r="r" b="b"/>
            <a:pathLst>
              <a:path w="730885" h="567054">
                <a:moveTo>
                  <a:pt x="730719" y="0"/>
                </a:moveTo>
                <a:lnTo>
                  <a:pt x="0" y="0"/>
                </a:lnTo>
                <a:lnTo>
                  <a:pt x="0" y="566623"/>
                </a:lnTo>
                <a:lnTo>
                  <a:pt x="730719" y="566623"/>
                </a:lnTo>
                <a:lnTo>
                  <a:pt x="7307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638730" y="4353255"/>
            <a:ext cx="711200" cy="2717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70" rIns="0" bIns="0" rtlCol="0" vert="horz">
            <a:spAutoFit/>
          </a:bodyPr>
          <a:lstStyle/>
          <a:p>
            <a:pPr marL="60325">
              <a:lnSpc>
                <a:spcPts val="1825"/>
              </a:lnSpc>
              <a:spcBef>
                <a:spcPts val="310"/>
              </a:spcBef>
            </a:pPr>
            <a:r>
              <a:rPr dirty="0" sz="1550" spc="-10">
                <a:latin typeface="맑은 고딕"/>
                <a:cs typeface="맑은 고딕"/>
              </a:rPr>
              <a:t>64x64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638730" y="4625013"/>
            <a:ext cx="711200" cy="2952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25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65"/>
              </a:spcBef>
            </a:pPr>
            <a:r>
              <a:rPr dirty="0" sz="1550" spc="-10">
                <a:latin typeface="맑은 고딕"/>
                <a:cs typeface="맑은 고딕"/>
              </a:rPr>
              <a:t>Image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8974163" y="4379150"/>
            <a:ext cx="921385" cy="565150"/>
          </a:xfrm>
          <a:custGeom>
            <a:avLst/>
            <a:gdLst/>
            <a:ahLst/>
            <a:cxnLst/>
            <a:rect l="l" t="t" r="r" b="b"/>
            <a:pathLst>
              <a:path w="921384" h="565150">
                <a:moveTo>
                  <a:pt x="921016" y="0"/>
                </a:moveTo>
                <a:lnTo>
                  <a:pt x="0" y="0"/>
                </a:lnTo>
                <a:lnTo>
                  <a:pt x="0" y="565099"/>
                </a:lnTo>
                <a:lnTo>
                  <a:pt x="921016" y="565099"/>
                </a:lnTo>
                <a:lnTo>
                  <a:pt x="9210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8974163" y="4379150"/>
            <a:ext cx="921385" cy="2717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9370" rIns="0" bIns="0" rtlCol="0" vert="horz">
            <a:spAutoFit/>
          </a:bodyPr>
          <a:lstStyle/>
          <a:p>
            <a:pPr marL="82550">
              <a:lnSpc>
                <a:spcPts val="1825"/>
              </a:lnSpc>
              <a:spcBef>
                <a:spcPts val="310"/>
              </a:spcBef>
            </a:pPr>
            <a:r>
              <a:rPr dirty="0" sz="1550" spc="-10">
                <a:latin typeface="맑은 고딕"/>
                <a:cs typeface="맑은 고딕"/>
              </a:rPr>
              <a:t>256x256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974163" y="4650654"/>
            <a:ext cx="921385" cy="29400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255" rIns="0" bIns="0" rtlCol="0" vert="horz">
            <a:spAutoFit/>
          </a:bodyPr>
          <a:lstStyle/>
          <a:p>
            <a:pPr marL="178435">
              <a:lnSpc>
                <a:spcPct val="100000"/>
              </a:lnSpc>
              <a:spcBef>
                <a:spcPts val="65"/>
              </a:spcBef>
            </a:pPr>
            <a:r>
              <a:rPr dirty="0" sz="1550" spc="-10">
                <a:latin typeface="맑은 고딕"/>
                <a:cs typeface="맑은 고딕"/>
              </a:rPr>
              <a:t>Image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8874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OpenAI</a:t>
            </a:r>
            <a:r>
              <a:rPr dirty="0" spc="10"/>
              <a:t> </a:t>
            </a:r>
            <a:r>
              <a:rPr dirty="0"/>
              <a:t>GLIDE</a:t>
            </a:r>
            <a:r>
              <a:rPr dirty="0" spc="-45"/>
              <a:t> </a:t>
            </a:r>
            <a:r>
              <a:rPr dirty="0"/>
              <a:t>–</a:t>
            </a:r>
            <a:r>
              <a:rPr dirty="0" spc="25"/>
              <a:t> </a:t>
            </a:r>
            <a:r>
              <a:rPr dirty="0" spc="-145"/>
              <a:t>Text-</a:t>
            </a:r>
            <a:r>
              <a:rPr dirty="0" spc="-25"/>
              <a:t>to-</a:t>
            </a:r>
            <a:r>
              <a:rPr dirty="0" spc="-10"/>
              <a:t>Image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742" y="1952726"/>
            <a:ext cx="7240219" cy="460761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5178" y="2982836"/>
            <a:ext cx="2188845" cy="826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 spc="-35"/>
              <a:t>DALL-</a:t>
            </a:r>
            <a:r>
              <a:rPr dirty="0" sz="5250" spc="-50"/>
              <a:t>E</a:t>
            </a:r>
            <a:endParaRPr sz="525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0010" y="1469116"/>
            <a:ext cx="10100945" cy="43180"/>
            <a:chOff x="290010" y="1469116"/>
            <a:chExt cx="10100945" cy="43180"/>
          </a:xfrm>
        </p:grpSpPr>
        <p:sp>
          <p:nvSpPr>
            <p:cNvPr id="3" name="object 3" descr=""/>
            <p:cNvSpPr/>
            <p:nvPr/>
          </p:nvSpPr>
          <p:spPr>
            <a:xfrm>
              <a:off x="295338" y="1474431"/>
              <a:ext cx="10090150" cy="32384"/>
            </a:xfrm>
            <a:custGeom>
              <a:avLst/>
              <a:gdLst/>
              <a:ahLst/>
              <a:cxnLst/>
              <a:rect l="l" t="t" r="r" b="b"/>
              <a:pathLst>
                <a:path w="10090150" h="32384">
                  <a:moveTo>
                    <a:pt x="10090035" y="0"/>
                  </a:moveTo>
                  <a:lnTo>
                    <a:pt x="0" y="0"/>
                  </a:lnTo>
                  <a:lnTo>
                    <a:pt x="0" y="31991"/>
                  </a:lnTo>
                  <a:lnTo>
                    <a:pt x="10090035" y="31991"/>
                  </a:lnTo>
                  <a:lnTo>
                    <a:pt x="10090035" y="0"/>
                  </a:lnTo>
                  <a:close/>
                </a:path>
              </a:pathLst>
            </a:custGeom>
            <a:solidFill>
              <a:srgbClr val="2534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95338" y="1474444"/>
              <a:ext cx="10090150" cy="32384"/>
            </a:xfrm>
            <a:custGeom>
              <a:avLst/>
              <a:gdLst/>
              <a:ahLst/>
              <a:cxnLst/>
              <a:rect l="l" t="t" r="r" b="b"/>
              <a:pathLst>
                <a:path w="10090150" h="32384">
                  <a:moveTo>
                    <a:pt x="0" y="0"/>
                  </a:moveTo>
                  <a:lnTo>
                    <a:pt x="10090023" y="0"/>
                  </a:lnTo>
                  <a:lnTo>
                    <a:pt x="10090023" y="31978"/>
                  </a:lnTo>
                  <a:lnTo>
                    <a:pt x="0" y="31978"/>
                  </a:lnTo>
                  <a:lnTo>
                    <a:pt x="0" y="0"/>
                  </a:lnTo>
                  <a:close/>
                </a:path>
              </a:pathLst>
            </a:custGeom>
            <a:ln w="10655">
              <a:solidFill>
                <a:srgbClr val="2534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741375" y="1570405"/>
            <a:ext cx="5347970" cy="349250"/>
          </a:xfrm>
          <a:custGeom>
            <a:avLst/>
            <a:gdLst/>
            <a:ahLst/>
            <a:cxnLst/>
            <a:rect l="l" t="t" r="r" b="b"/>
            <a:pathLst>
              <a:path w="5347970" h="349250">
                <a:moveTo>
                  <a:pt x="5347957" y="0"/>
                </a:moveTo>
                <a:lnTo>
                  <a:pt x="0" y="0"/>
                </a:lnTo>
                <a:lnTo>
                  <a:pt x="0" y="348805"/>
                </a:lnTo>
                <a:lnTo>
                  <a:pt x="5347957" y="348805"/>
                </a:lnTo>
                <a:lnTo>
                  <a:pt x="53479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292296" y="1567364"/>
          <a:ext cx="10096500" cy="4731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70"/>
                <a:gridCol w="5347970"/>
                <a:gridCol w="4295775"/>
              </a:tblGrid>
              <a:tr h="180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25343A"/>
                      </a:solidFill>
                      <a:prstDash val="solid"/>
                    </a:lnR>
                    <a:lnB w="6350">
                      <a:solidFill>
                        <a:srgbClr val="2534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6865" indent="-238760">
                        <a:lnSpc>
                          <a:spcPts val="1325"/>
                        </a:lnSpc>
                        <a:buClr>
                          <a:srgbClr val="25343A"/>
                        </a:buClr>
                        <a:buSzPct val="95238"/>
                        <a:buFont typeface="Wingdings"/>
                        <a:buChar char=""/>
                        <a:tabLst>
                          <a:tab pos="317500" algn="l"/>
                        </a:tabLst>
                      </a:pPr>
                      <a:r>
                        <a:rPr dirty="0" sz="2100" b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210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b="1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2100" spc="-10" b="1">
                          <a:latin typeface="Arial"/>
                          <a:cs typeface="Arial"/>
                        </a:rPr>
                        <a:t> DALL-</a:t>
                      </a:r>
                      <a:r>
                        <a:rPr dirty="0" sz="210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2100" spc="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50" b="1">
                          <a:latin typeface="Arial"/>
                          <a:cs typeface="Arial"/>
                        </a:rPr>
                        <a:t>?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3175">
                      <a:solidFill>
                        <a:srgbClr val="25343A"/>
                      </a:solidFill>
                      <a:prstDash val="solid"/>
                    </a:lnL>
                    <a:lnR w="3175">
                      <a:solidFill>
                        <a:srgbClr val="25343A"/>
                      </a:solidFill>
                      <a:prstDash val="solid"/>
                    </a:lnR>
                    <a:lnT w="3175">
                      <a:solidFill>
                        <a:srgbClr val="25343A"/>
                      </a:solidFill>
                      <a:prstDash val="solid"/>
                    </a:lnT>
                    <a:lnB w="6350">
                      <a:solidFill>
                        <a:srgbClr val="2534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25343A"/>
                      </a:solidFill>
                      <a:prstDash val="solid"/>
                    </a:lnL>
                    <a:lnB w="6350">
                      <a:solidFill>
                        <a:srgbClr val="25343A"/>
                      </a:solidFill>
                      <a:prstDash val="solid"/>
                    </a:lnB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25343A"/>
                      </a:solidFill>
                      <a:prstDash val="solid"/>
                    </a:lnL>
                    <a:lnR w="3175">
                      <a:solidFill>
                        <a:srgbClr val="25343A"/>
                      </a:solidFill>
                      <a:prstDash val="solid"/>
                    </a:lnR>
                    <a:lnT w="6350">
                      <a:solidFill>
                        <a:srgbClr val="25343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25343A"/>
                      </a:solidFill>
                      <a:prstDash val="solid"/>
                    </a:lnL>
                    <a:lnR w="3175">
                      <a:solidFill>
                        <a:srgbClr val="25343A"/>
                      </a:solidFill>
                      <a:prstDash val="solid"/>
                    </a:lnR>
                    <a:lnT w="6350">
                      <a:solidFill>
                        <a:srgbClr val="25343A"/>
                      </a:solidFill>
                      <a:prstDash val="solid"/>
                    </a:lnT>
                    <a:lnB w="3175">
                      <a:solidFill>
                        <a:srgbClr val="2534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25343A"/>
                      </a:solidFill>
                      <a:prstDash val="solid"/>
                    </a:lnL>
                    <a:lnR w="6350">
                      <a:solidFill>
                        <a:srgbClr val="25343A"/>
                      </a:solidFill>
                      <a:prstDash val="solid"/>
                    </a:lnR>
                    <a:lnT w="6350">
                      <a:solidFill>
                        <a:srgbClr val="25343A"/>
                      </a:solidFill>
                      <a:prstDash val="solid"/>
                    </a:lnT>
                  </a:tcPr>
                </a:tc>
              </a:tr>
              <a:tr h="4383405">
                <a:tc gridSpan="3">
                  <a:txBody>
                    <a:bodyPr/>
                    <a:lstStyle/>
                    <a:p>
                      <a:pPr marL="707390" marR="576580" indent="-189230">
                        <a:lnSpc>
                          <a:spcPct val="152000"/>
                        </a:lnSpc>
                        <a:spcBef>
                          <a:spcPts val="2060"/>
                        </a:spcBef>
                      </a:pPr>
                      <a:r>
                        <a:rPr dirty="0" sz="1900">
                          <a:solidFill>
                            <a:srgbClr val="25343A"/>
                          </a:solidFill>
                          <a:latin typeface="Wingdings 3"/>
                          <a:cs typeface="Wingdings 3"/>
                        </a:rPr>
                        <a:t>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2020.</a:t>
                      </a:r>
                      <a:r>
                        <a:rPr dirty="0" sz="1900" spc="3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9.28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에</a:t>
                      </a:r>
                      <a:r>
                        <a:rPr dirty="0" sz="1900" spc="-8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OpenAI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에서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발표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900" spc="5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120</a:t>
                      </a:r>
                      <a:r>
                        <a:rPr dirty="0" sz="1900" spc="7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억개의</a:t>
                      </a:r>
                      <a:r>
                        <a:rPr dirty="0" sz="1900" spc="-8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매개변수로</a:t>
                      </a:r>
                      <a:r>
                        <a:rPr dirty="0" sz="1900" spc="-1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이루어진</a:t>
                      </a:r>
                      <a:r>
                        <a:rPr dirty="0" sz="1900" spc="-12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Transformer</a:t>
                      </a:r>
                      <a:r>
                        <a:rPr dirty="0" sz="1900" spc="3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5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기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반의</a:t>
                      </a:r>
                      <a:r>
                        <a:rPr dirty="0" sz="1900" spc="-10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 spc="-3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GPT-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900" spc="6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확장</a:t>
                      </a:r>
                      <a:r>
                        <a:rPr dirty="0" sz="1900" spc="-1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형태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900" spc="4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텍스트</a:t>
                      </a:r>
                      <a:r>
                        <a:rPr dirty="0" sz="1900" spc="-10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Wingdings"/>
                          <a:cs typeface="Wingdings"/>
                        </a:rPr>
                        <a:t></a:t>
                      </a:r>
                      <a:r>
                        <a:rPr dirty="0" sz="1900" spc="90">
                          <a:solidFill>
                            <a:srgbClr val="25343A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고품질</a:t>
                      </a:r>
                      <a:r>
                        <a:rPr dirty="0" sz="1900" spc="-10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이미지</a:t>
                      </a:r>
                      <a:r>
                        <a:rPr dirty="0" sz="1900" spc="-11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생성</a:t>
                      </a:r>
                      <a:r>
                        <a:rPr dirty="0" sz="1900" spc="-1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 spc="-2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모델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  <a:p>
                      <a:pPr marL="707390" marR="597535" indent="-189230">
                        <a:lnSpc>
                          <a:spcPct val="152000"/>
                        </a:lnSpc>
                        <a:spcBef>
                          <a:spcPts val="885"/>
                        </a:spcBef>
                      </a:pPr>
                      <a:r>
                        <a:rPr dirty="0" sz="1900">
                          <a:solidFill>
                            <a:srgbClr val="25343A"/>
                          </a:solidFill>
                          <a:latin typeface="Wingdings 3"/>
                          <a:cs typeface="Wingdings 3"/>
                        </a:rPr>
                        <a:t>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동물과</a:t>
                      </a:r>
                      <a:r>
                        <a:rPr dirty="0" sz="1900" spc="-1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물체의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의인화된</a:t>
                      </a:r>
                      <a:r>
                        <a:rPr dirty="0" sz="1900" spc="-11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버전</a:t>
                      </a:r>
                      <a:r>
                        <a:rPr dirty="0" sz="1900" spc="-8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생성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900" spc="5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관련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없는</a:t>
                      </a:r>
                      <a:r>
                        <a:rPr dirty="0" sz="1900" spc="-9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개념을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그럴듯한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방식으로</a:t>
                      </a:r>
                      <a:r>
                        <a:rPr dirty="0" sz="1900" spc="-114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결합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900" spc="5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5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텍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스트</a:t>
                      </a:r>
                      <a:r>
                        <a:rPr dirty="0" sz="1900" spc="-10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렌더링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900" spc="4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기존</a:t>
                      </a:r>
                      <a:r>
                        <a:rPr dirty="0" sz="1900" spc="-1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이미지에</a:t>
                      </a:r>
                      <a:r>
                        <a:rPr dirty="0" sz="1900" spc="-10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변형</a:t>
                      </a:r>
                      <a:r>
                        <a:rPr dirty="0" sz="1900" spc="-1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적용</a:t>
                      </a:r>
                      <a:r>
                        <a:rPr dirty="0" sz="1900" spc="-1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등</a:t>
                      </a:r>
                      <a:r>
                        <a:rPr dirty="0" sz="1900" spc="-9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다양한</a:t>
                      </a:r>
                      <a:r>
                        <a:rPr dirty="0" sz="1900" spc="-114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 spc="-2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기능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  <a:p>
                      <a:pPr marL="518795">
                        <a:lnSpc>
                          <a:spcPct val="100000"/>
                        </a:lnSpc>
                        <a:spcBef>
                          <a:spcPts val="2065"/>
                        </a:spcBef>
                      </a:pPr>
                      <a:r>
                        <a:rPr dirty="0" sz="1900">
                          <a:solidFill>
                            <a:srgbClr val="25343A"/>
                          </a:solidFill>
                          <a:latin typeface="Wingdings 3"/>
                          <a:cs typeface="Wingdings 3"/>
                        </a:rPr>
                        <a:t>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기존에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존재</a:t>
                      </a:r>
                      <a:r>
                        <a:rPr dirty="0" sz="1900" spc="-9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하는</a:t>
                      </a:r>
                      <a:r>
                        <a:rPr dirty="0" sz="1900" spc="-9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이미지가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아닌</a:t>
                      </a:r>
                      <a:r>
                        <a:rPr dirty="0" sz="1900" spc="-9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완전히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새로운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이미지를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 spc="-2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생성</a:t>
                      </a:r>
                      <a:endParaRPr sz="1900">
                        <a:latin typeface="맑은 고딕"/>
                        <a:cs typeface="맑은 고딕"/>
                      </a:endParaRPr>
                    </a:p>
                    <a:p>
                      <a:pPr marL="518795">
                        <a:lnSpc>
                          <a:spcPct val="100000"/>
                        </a:lnSpc>
                        <a:spcBef>
                          <a:spcPts val="2070"/>
                        </a:spcBef>
                        <a:tabLst>
                          <a:tab pos="5816600" algn="l"/>
                        </a:tabLst>
                      </a:pPr>
                      <a:r>
                        <a:rPr dirty="0" sz="1900">
                          <a:solidFill>
                            <a:srgbClr val="25343A"/>
                          </a:solidFill>
                          <a:latin typeface="Wingdings 3"/>
                          <a:cs typeface="Wingdings 3"/>
                        </a:rPr>
                        <a:t>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2021.10</a:t>
                      </a:r>
                      <a:r>
                        <a:rPr dirty="0" sz="1900" spc="1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DALL-E2</a:t>
                      </a:r>
                      <a:r>
                        <a:rPr dirty="0" sz="1900" spc="5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900" spc="7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DALL-E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의</a:t>
                      </a:r>
                      <a:r>
                        <a:rPr dirty="0" sz="1900" spc="-1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개선된</a:t>
                      </a:r>
                      <a:r>
                        <a:rPr dirty="0" sz="1900" spc="-9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 spc="-1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u="sng" sz="19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</a:rPr>
                        <a:t>https://openai.com/dall-e-</a:t>
                      </a:r>
                      <a:r>
                        <a:rPr dirty="0" u="sng" sz="1900" spc="-25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</a:rPr>
                        <a:t>2/</a:t>
                      </a:r>
                      <a:endParaRPr sz="1900">
                        <a:latin typeface="Arial"/>
                        <a:cs typeface="Arial"/>
                      </a:endParaRPr>
                    </a:p>
                    <a:p>
                      <a:pPr marL="518795">
                        <a:lnSpc>
                          <a:spcPct val="100000"/>
                        </a:lnSpc>
                        <a:spcBef>
                          <a:spcPts val="2065"/>
                        </a:spcBef>
                      </a:pPr>
                      <a:r>
                        <a:rPr dirty="0" sz="1900">
                          <a:solidFill>
                            <a:srgbClr val="25343A"/>
                          </a:solidFill>
                          <a:latin typeface="Wingdings 3"/>
                          <a:cs typeface="Wingdings 3"/>
                        </a:rPr>
                        <a:t>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2023.</a:t>
                      </a:r>
                      <a:r>
                        <a:rPr dirty="0" sz="1900" spc="4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dirty="0" sz="1900" spc="9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DALL-E3</a:t>
                      </a:r>
                      <a:r>
                        <a:rPr dirty="0" sz="1900" spc="5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900" spc="8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완전한</a:t>
                      </a:r>
                      <a:r>
                        <a:rPr dirty="0" sz="1900" spc="-75">
                          <a:solidFill>
                            <a:srgbClr val="25343A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Multi-Modal</a:t>
                      </a:r>
                      <a:r>
                        <a:rPr dirty="0" sz="1900" spc="45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900" spc="50">
                          <a:solidFill>
                            <a:srgbClr val="25343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190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</a:rPr>
                        <a:t>https://openai.com/dall-e-</a:t>
                      </a:r>
                      <a:r>
                        <a:rPr dirty="0" u="sng" sz="1900" spc="-5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</a:rPr>
                        <a:t>3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261620">
                    <a:lnL w="6350">
                      <a:solidFill>
                        <a:srgbClr val="25343A"/>
                      </a:solidFill>
                      <a:prstDash val="solid"/>
                    </a:lnL>
                    <a:lnR w="6350">
                      <a:solidFill>
                        <a:srgbClr val="25343A"/>
                      </a:solidFill>
                      <a:prstDash val="solid"/>
                    </a:lnR>
                    <a:lnB w="6350">
                      <a:solidFill>
                        <a:srgbClr val="25343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362216" y="1161770"/>
            <a:ext cx="223964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HY견고딕"/>
                <a:cs typeface="HY견고딕"/>
              </a:rPr>
              <a:t>Image</a:t>
            </a:r>
            <a:r>
              <a:rPr dirty="0" sz="1550" spc="120">
                <a:latin typeface="HY견고딕"/>
                <a:cs typeface="HY견고딕"/>
              </a:rPr>
              <a:t> </a:t>
            </a:r>
            <a:r>
              <a:rPr dirty="0" sz="1550">
                <a:latin typeface="HY견고딕"/>
                <a:cs typeface="HY견고딕"/>
              </a:rPr>
              <a:t>Generation</a:t>
            </a:r>
            <a:r>
              <a:rPr dirty="0" sz="1550" spc="114">
                <a:latin typeface="HY견고딕"/>
                <a:cs typeface="HY견고딕"/>
              </a:rPr>
              <a:t> </a:t>
            </a:r>
            <a:r>
              <a:rPr dirty="0" sz="1550" spc="-25">
                <a:latin typeface="HY견고딕"/>
                <a:cs typeface="HY견고딕"/>
              </a:rPr>
              <a:t>AI</a:t>
            </a:r>
            <a:endParaRPr sz="1550">
              <a:latin typeface="HY견고딕"/>
              <a:cs typeface="HY견고딕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0171" y="1518183"/>
            <a:ext cx="4469130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Prompt: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의자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모양의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 spc="-20">
                <a:latin typeface="맑은 고딕"/>
                <a:cs typeface="맑은 고딕"/>
              </a:rPr>
              <a:t>아보카도</a:t>
            </a:r>
            <a:endParaRPr sz="2450">
              <a:latin typeface="맑은 고딕"/>
              <a:cs typeface="맑은 고딕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10171" y="4205084"/>
            <a:ext cx="7600315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Prompt: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하단의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스케치와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정확히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같은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상단의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 spc="-25">
                <a:latin typeface="맑은 고딕"/>
                <a:cs typeface="맑은 고딕"/>
              </a:rPr>
              <a:t>고양이</a:t>
            </a:r>
            <a:endParaRPr sz="245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924" y="2185241"/>
            <a:ext cx="7701768" cy="153337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0012" y="4761290"/>
            <a:ext cx="7859536" cy="160261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07420" y="914031"/>
            <a:ext cx="1377950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-25"/>
              <a:t>DALL-E2</a:t>
            </a:r>
            <a:endParaRPr sz="2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1621" y="971969"/>
            <a:ext cx="1377950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-25"/>
              <a:t>DALL-E3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325" y="1616087"/>
            <a:ext cx="9532861" cy="23685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4016" y="4444644"/>
            <a:ext cx="3886517" cy="200755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570824" y="5088725"/>
            <a:ext cx="24625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latin typeface="맑은 고딕"/>
                <a:cs typeface="맑은 고딕"/>
              </a:rPr>
              <a:t>Larry의</a:t>
            </a:r>
            <a:r>
              <a:rPr dirty="0" sz="2100" spc="30" b="1">
                <a:latin typeface="맑은 고딕"/>
                <a:cs typeface="맑은 고딕"/>
              </a:rPr>
              <a:t> </a:t>
            </a:r>
            <a:r>
              <a:rPr dirty="0" sz="2100" b="1">
                <a:latin typeface="맑은 고딕"/>
                <a:cs typeface="맑은 고딕"/>
              </a:rPr>
              <a:t>집을</a:t>
            </a:r>
            <a:r>
              <a:rPr dirty="0" sz="2100" spc="55" b="1">
                <a:latin typeface="맑은 고딕"/>
                <a:cs typeface="맑은 고딕"/>
              </a:rPr>
              <a:t> </a:t>
            </a:r>
            <a:r>
              <a:rPr dirty="0" sz="2100" spc="-25" b="1">
                <a:latin typeface="맑은 고딕"/>
                <a:cs typeface="맑은 고딕"/>
              </a:rPr>
              <a:t>그려줘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106500" y="5112556"/>
            <a:ext cx="300355" cy="311150"/>
            <a:chOff x="4106500" y="5112556"/>
            <a:chExt cx="300355" cy="311150"/>
          </a:xfrm>
        </p:grpSpPr>
        <p:sp>
          <p:nvSpPr>
            <p:cNvPr id="7" name="object 7" descr=""/>
            <p:cNvSpPr/>
            <p:nvPr/>
          </p:nvSpPr>
          <p:spPr>
            <a:xfrm>
              <a:off x="4111828" y="5117884"/>
              <a:ext cx="289560" cy="300355"/>
            </a:xfrm>
            <a:custGeom>
              <a:avLst/>
              <a:gdLst/>
              <a:ahLst/>
              <a:cxnLst/>
              <a:rect l="l" t="t" r="r" b="b"/>
              <a:pathLst>
                <a:path w="289560" h="300354">
                  <a:moveTo>
                    <a:pt x="144614" y="0"/>
                  </a:moveTo>
                  <a:lnTo>
                    <a:pt x="144614" y="74637"/>
                  </a:lnTo>
                  <a:lnTo>
                    <a:pt x="0" y="74637"/>
                  </a:lnTo>
                  <a:lnTo>
                    <a:pt x="0" y="225437"/>
                  </a:lnTo>
                  <a:lnTo>
                    <a:pt x="144614" y="225437"/>
                  </a:lnTo>
                  <a:lnTo>
                    <a:pt x="144614" y="300075"/>
                  </a:lnTo>
                  <a:lnTo>
                    <a:pt x="289242" y="149275"/>
                  </a:lnTo>
                  <a:lnTo>
                    <a:pt x="144614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111828" y="5117884"/>
              <a:ext cx="289560" cy="300355"/>
            </a:xfrm>
            <a:custGeom>
              <a:avLst/>
              <a:gdLst/>
              <a:ahLst/>
              <a:cxnLst/>
              <a:rect l="l" t="t" r="r" b="b"/>
              <a:pathLst>
                <a:path w="289560" h="300354">
                  <a:moveTo>
                    <a:pt x="0" y="74637"/>
                  </a:moveTo>
                  <a:lnTo>
                    <a:pt x="144614" y="74637"/>
                  </a:lnTo>
                  <a:lnTo>
                    <a:pt x="144614" y="0"/>
                  </a:lnTo>
                  <a:lnTo>
                    <a:pt x="289242" y="149275"/>
                  </a:lnTo>
                  <a:lnTo>
                    <a:pt x="144614" y="300075"/>
                  </a:lnTo>
                  <a:lnTo>
                    <a:pt x="144614" y="225437"/>
                  </a:lnTo>
                  <a:lnTo>
                    <a:pt x="0" y="225437"/>
                  </a:lnTo>
                  <a:lnTo>
                    <a:pt x="0" y="74637"/>
                  </a:lnTo>
                  <a:close/>
                </a:path>
              </a:pathLst>
            </a:custGeom>
            <a:ln w="10655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223" y="1055700"/>
            <a:ext cx="4044950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25"/>
              <a:t>DALL-</a:t>
            </a:r>
            <a:r>
              <a:rPr dirty="0"/>
              <a:t>E2 </a:t>
            </a:r>
            <a:r>
              <a:rPr dirty="0" spc="-10"/>
              <a:t>Structure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645" y="2022779"/>
            <a:ext cx="7194550" cy="311186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81787" y="2568092"/>
            <a:ext cx="1614805" cy="16141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191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latin typeface="맑은 고딕"/>
                <a:cs typeface="맑은 고딕"/>
              </a:rPr>
              <a:t>Text</a:t>
            </a:r>
            <a:r>
              <a:rPr dirty="0" sz="1550" spc="-100" b="1">
                <a:latin typeface="맑은 고딕"/>
                <a:cs typeface="맑은 고딕"/>
              </a:rPr>
              <a:t> </a:t>
            </a:r>
            <a:r>
              <a:rPr dirty="0" sz="1550" spc="-10" b="1">
                <a:latin typeface="맑은 고딕"/>
                <a:cs typeface="맑은 고딕"/>
              </a:rPr>
              <a:t>prompt</a:t>
            </a:r>
            <a:endParaRPr sz="1550">
              <a:latin typeface="맑은 고딕"/>
              <a:cs typeface="맑은 고딕"/>
            </a:endParaRPr>
          </a:p>
          <a:p>
            <a:pPr marL="12700" marR="789305">
              <a:lnSpc>
                <a:spcPct val="101699"/>
              </a:lnSpc>
              <a:spcBef>
                <a:spcPts val="1150"/>
              </a:spcBef>
            </a:pPr>
            <a:r>
              <a:rPr dirty="0" sz="1550" spc="-25">
                <a:latin typeface="맑은 고딕"/>
                <a:cs typeface="맑은 고딕"/>
              </a:rPr>
              <a:t>화염이 나오는 </a:t>
            </a:r>
            <a:r>
              <a:rPr dirty="0" sz="1550" spc="-20">
                <a:latin typeface="맑은 고딕"/>
                <a:cs typeface="맑은 고딕"/>
              </a:rPr>
              <a:t>트럼펫을 </a:t>
            </a:r>
            <a:r>
              <a:rPr dirty="0" sz="1550" spc="-25">
                <a:latin typeface="맑은 고딕"/>
                <a:cs typeface="맑은 고딕"/>
              </a:rPr>
              <a:t>부는 </a:t>
            </a:r>
            <a:r>
              <a:rPr dirty="0" sz="1550" spc="-20">
                <a:latin typeface="맑은 고딕"/>
                <a:cs typeface="맑은 고딕"/>
              </a:rPr>
              <a:t>웰시코기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5063" y="4869370"/>
            <a:ext cx="2643505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latin typeface="맑은 고딕"/>
                <a:cs typeface="맑은 고딕"/>
              </a:rPr>
              <a:t>프롬프트를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표현</a:t>
            </a:r>
            <a:r>
              <a:rPr dirty="0" sz="1550" spc="10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공간에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매핑 </a:t>
            </a:r>
            <a:r>
              <a:rPr dirty="0" sz="1550">
                <a:latin typeface="맑은 고딕"/>
                <a:cs typeface="맑은 고딕"/>
              </a:rPr>
              <a:t>하도록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훈련된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텍스트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인코더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020138" y="4435500"/>
            <a:ext cx="5110480" cy="1376045"/>
          </a:xfrm>
          <a:custGeom>
            <a:avLst/>
            <a:gdLst/>
            <a:ahLst/>
            <a:cxnLst/>
            <a:rect l="l" t="t" r="r" b="b"/>
            <a:pathLst>
              <a:path w="5110480" h="1376045">
                <a:moveTo>
                  <a:pt x="394284" y="3048"/>
                </a:moveTo>
                <a:lnTo>
                  <a:pt x="389712" y="0"/>
                </a:lnTo>
                <a:lnTo>
                  <a:pt x="43929" y="360895"/>
                </a:lnTo>
                <a:lnTo>
                  <a:pt x="21310" y="339674"/>
                </a:lnTo>
                <a:lnTo>
                  <a:pt x="0" y="411264"/>
                </a:lnTo>
                <a:lnTo>
                  <a:pt x="70027" y="385368"/>
                </a:lnTo>
                <a:lnTo>
                  <a:pt x="57023" y="373176"/>
                </a:lnTo>
                <a:lnTo>
                  <a:pt x="47840" y="364566"/>
                </a:lnTo>
                <a:lnTo>
                  <a:pt x="394284" y="3048"/>
                </a:lnTo>
                <a:close/>
              </a:path>
              <a:path w="5110480" h="1376045">
                <a:moveTo>
                  <a:pt x="2883306" y="737222"/>
                </a:moveTo>
                <a:lnTo>
                  <a:pt x="2880258" y="732650"/>
                </a:lnTo>
                <a:lnTo>
                  <a:pt x="2490647" y="1110526"/>
                </a:lnTo>
                <a:lnTo>
                  <a:pt x="2469223" y="1089075"/>
                </a:lnTo>
                <a:lnTo>
                  <a:pt x="2444864" y="1159141"/>
                </a:lnTo>
                <a:lnTo>
                  <a:pt x="2516416" y="1136294"/>
                </a:lnTo>
                <a:lnTo>
                  <a:pt x="2502712" y="1122591"/>
                </a:lnTo>
                <a:lnTo>
                  <a:pt x="2495207" y="1115085"/>
                </a:lnTo>
                <a:lnTo>
                  <a:pt x="2883306" y="737222"/>
                </a:lnTo>
                <a:close/>
              </a:path>
              <a:path w="5110480" h="1376045">
                <a:moveTo>
                  <a:pt x="5110480" y="1375435"/>
                </a:moveTo>
                <a:lnTo>
                  <a:pt x="5101590" y="1332788"/>
                </a:lnTo>
                <a:lnTo>
                  <a:pt x="5095252" y="1302321"/>
                </a:lnTo>
                <a:lnTo>
                  <a:pt x="5071745" y="1321003"/>
                </a:lnTo>
                <a:lnTo>
                  <a:pt x="4646168" y="770737"/>
                </a:lnTo>
                <a:lnTo>
                  <a:pt x="4641596" y="775296"/>
                </a:lnTo>
                <a:lnTo>
                  <a:pt x="5067439" y="1324419"/>
                </a:lnTo>
                <a:lnTo>
                  <a:pt x="5043500" y="1343444"/>
                </a:lnTo>
                <a:lnTo>
                  <a:pt x="5110480" y="1375435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541346" y="5727179"/>
            <a:ext cx="2407285" cy="748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latin typeface="맑은 고딕"/>
                <a:cs typeface="맑은 고딕"/>
              </a:rPr>
              <a:t>prior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라고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불리는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모델은 </a:t>
            </a:r>
            <a:r>
              <a:rPr dirty="0" sz="1550">
                <a:latin typeface="맑은 고딕"/>
                <a:cs typeface="맑은 고딕"/>
              </a:rPr>
              <a:t>텍스트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embedding을 </a:t>
            </a:r>
            <a:r>
              <a:rPr dirty="0" sz="1550">
                <a:latin typeface="맑은 고딕"/>
                <a:cs typeface="맑은 고딕"/>
              </a:rPr>
              <a:t>이미지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embedding에</a:t>
            </a:r>
            <a:r>
              <a:rPr dirty="0" sz="1550" spc="10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매핑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69736" y="5858319"/>
            <a:ext cx="3714750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latin typeface="맑은 고딕"/>
                <a:cs typeface="맑은 고딕"/>
              </a:rPr>
              <a:t>이미지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디코더는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의미론적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정보의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시각적 </a:t>
            </a:r>
            <a:r>
              <a:rPr dirty="0" sz="1550">
                <a:latin typeface="맑은 고딕"/>
                <a:cs typeface="맑은 고딕"/>
              </a:rPr>
              <a:t>표현인</a:t>
            </a:r>
            <a:r>
              <a:rPr dirty="0" sz="1550" spc="11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이미지를</a:t>
            </a:r>
            <a:r>
              <a:rPr dirty="0" sz="1550" spc="11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확률적으로</a:t>
            </a:r>
            <a:r>
              <a:rPr dirty="0" sz="1550" spc="9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생성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98951" y="1762988"/>
            <a:ext cx="94996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9842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맑은 고딕"/>
                <a:cs typeface="맑은 고딕"/>
              </a:rPr>
              <a:t>CLIP</a:t>
            </a:r>
            <a:r>
              <a:rPr dirty="0" sz="1400" spc="-30">
                <a:latin typeface="맑은 고딕"/>
                <a:cs typeface="맑은 고딕"/>
              </a:rPr>
              <a:t> </a:t>
            </a:r>
            <a:r>
              <a:rPr dirty="0" sz="1400" spc="-20">
                <a:latin typeface="맑은 고딕"/>
                <a:cs typeface="맑은 고딕"/>
              </a:rPr>
              <a:t>Text </a:t>
            </a:r>
            <a:r>
              <a:rPr dirty="0" sz="1400" spc="-10">
                <a:latin typeface="맑은 고딕"/>
                <a:cs typeface="맑은 고딕"/>
              </a:rPr>
              <a:t>embedding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43105" y="1699933"/>
            <a:ext cx="94996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571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맑은 고딕"/>
                <a:cs typeface="맑은 고딕"/>
              </a:rPr>
              <a:t>CLIP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Image embedding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457983" y="2515489"/>
            <a:ext cx="1821180" cy="50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latin typeface="맑은 고딕"/>
                <a:cs typeface="맑은 고딕"/>
              </a:rPr>
              <a:t>점선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윗부분은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20">
                <a:latin typeface="맑은 고딕"/>
                <a:cs typeface="맑은 고딕"/>
              </a:rPr>
              <a:t>CLIP </a:t>
            </a:r>
            <a:r>
              <a:rPr dirty="0" sz="1550">
                <a:latin typeface="맑은 고딕"/>
                <a:cs typeface="맑은 고딕"/>
              </a:rPr>
              <a:t>embedding</a:t>
            </a:r>
            <a:r>
              <a:rPr dirty="0" sz="1550" spc="114">
                <a:latin typeface="맑은 고딕"/>
                <a:cs typeface="맑은 고딕"/>
              </a:rPr>
              <a:t> </a:t>
            </a:r>
            <a:r>
              <a:rPr dirty="0" sz="1550" spc="-10">
                <a:latin typeface="맑은 고딕"/>
                <a:cs typeface="맑은 고딕"/>
              </a:rPr>
              <a:t>process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472868" y="3965537"/>
            <a:ext cx="1755775" cy="748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270">
              <a:lnSpc>
                <a:spcPct val="101899"/>
              </a:lnSpc>
              <a:spcBef>
                <a:spcPts val="95"/>
              </a:spcBef>
            </a:pPr>
            <a:r>
              <a:rPr dirty="0" sz="1550">
                <a:latin typeface="맑은 고딕"/>
                <a:cs typeface="맑은 고딕"/>
              </a:rPr>
              <a:t>점선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아래</a:t>
            </a:r>
            <a:r>
              <a:rPr dirty="0" sz="1550" spc="5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부분은 </a:t>
            </a:r>
            <a:r>
              <a:rPr dirty="0" sz="1550" spc="-50">
                <a:latin typeface="맑은 고딕"/>
                <a:cs typeface="맑은 고딕"/>
              </a:rPr>
              <a:t>Text-</a:t>
            </a:r>
            <a:r>
              <a:rPr dirty="0" sz="1550">
                <a:latin typeface="맑은 고딕"/>
                <a:cs typeface="맑은 고딕"/>
              </a:rPr>
              <a:t>to-Image</a:t>
            </a:r>
            <a:r>
              <a:rPr dirty="0" sz="1550" spc="95">
                <a:latin typeface="맑은 고딕"/>
                <a:cs typeface="맑은 고딕"/>
              </a:rPr>
              <a:t> </a:t>
            </a:r>
            <a:r>
              <a:rPr dirty="0" sz="1550" spc="-35">
                <a:latin typeface="맑은 고딕"/>
                <a:cs typeface="맑은 고딕"/>
              </a:rPr>
              <a:t>생성 </a:t>
            </a:r>
            <a:r>
              <a:rPr dirty="0" sz="1550" spc="-10">
                <a:latin typeface="맑은 고딕"/>
                <a:cs typeface="맑은 고딕"/>
              </a:rPr>
              <a:t>process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294" y="2982836"/>
            <a:ext cx="5719445" cy="826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 spc="-10"/>
              <a:t>Open-</a:t>
            </a:r>
            <a:r>
              <a:rPr dirty="0" sz="5250"/>
              <a:t>AI</a:t>
            </a:r>
            <a:r>
              <a:rPr dirty="0" sz="5250" spc="35"/>
              <a:t> </a:t>
            </a:r>
            <a:r>
              <a:rPr dirty="0" sz="5250"/>
              <a:t>계정</a:t>
            </a:r>
            <a:r>
              <a:rPr dirty="0" sz="5250" spc="5"/>
              <a:t> </a:t>
            </a:r>
            <a:r>
              <a:rPr dirty="0" sz="5250" spc="-25"/>
              <a:t>등록</a:t>
            </a:r>
            <a:endParaRPr sz="52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642" y="1074229"/>
            <a:ext cx="5306695" cy="5321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00">
                <a:latin typeface="맑은 고딕"/>
                <a:cs typeface="맑은 고딕"/>
              </a:rPr>
              <a:t>Jupyter</a:t>
            </a:r>
            <a:r>
              <a:rPr dirty="0" sz="3300" spc="-15">
                <a:latin typeface="맑은 고딕"/>
                <a:cs typeface="맑은 고딕"/>
              </a:rPr>
              <a:t> </a:t>
            </a:r>
            <a:r>
              <a:rPr dirty="0" sz="3300">
                <a:latin typeface="맑은 고딕"/>
                <a:cs typeface="맑은 고딕"/>
              </a:rPr>
              <a:t>Notebook</a:t>
            </a:r>
            <a:r>
              <a:rPr dirty="0" sz="3300" spc="-10">
                <a:latin typeface="맑은 고딕"/>
                <a:cs typeface="맑은 고딕"/>
              </a:rPr>
              <a:t> </a:t>
            </a:r>
            <a:r>
              <a:rPr dirty="0" sz="3300" spc="-20">
                <a:latin typeface="맑은 고딕"/>
                <a:cs typeface="맑은 고딕"/>
              </a:rPr>
              <a:t>사용방법</a:t>
            </a:r>
            <a:endParaRPr sz="3300">
              <a:latin typeface="맑은 고딕"/>
              <a:cs typeface="맑은 고딕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2833" y="2278684"/>
            <a:ext cx="6975335" cy="434867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06868" y="1895652"/>
            <a:ext cx="795147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latin typeface="맑은 고딕"/>
                <a:cs typeface="맑은 고딕"/>
              </a:rPr>
              <a:t>주피터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노트북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초기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화면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에서</a:t>
            </a:r>
            <a:r>
              <a:rPr dirty="0" sz="1750" spc="-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New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Wingdings"/>
                <a:cs typeface="Wingdings"/>
              </a:rPr>
              <a:t></a:t>
            </a:r>
            <a:r>
              <a:rPr dirty="0" sz="1750" spc="160">
                <a:latin typeface="Times New Roman"/>
                <a:cs typeface="Times New Roman"/>
              </a:rPr>
              <a:t> </a:t>
            </a:r>
            <a:r>
              <a:rPr dirty="0" sz="1750">
                <a:latin typeface="맑은 고딕"/>
                <a:cs typeface="맑은 고딕"/>
              </a:rPr>
              <a:t>Python</a:t>
            </a:r>
            <a:r>
              <a:rPr dirty="0" sz="1750" spc="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3</a:t>
            </a:r>
            <a:r>
              <a:rPr dirty="0" sz="1750" spc="-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선택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Wingdings"/>
                <a:cs typeface="Wingdings"/>
              </a:rPr>
              <a:t></a:t>
            </a:r>
            <a:r>
              <a:rPr dirty="0" sz="1750" spc="160">
                <a:latin typeface="Times New Roman"/>
                <a:cs typeface="Times New Roman"/>
              </a:rPr>
              <a:t> </a:t>
            </a:r>
            <a:r>
              <a:rPr dirty="0" sz="1750">
                <a:latin typeface="맑은 고딕"/>
                <a:cs typeface="맑은 고딕"/>
              </a:rPr>
              <a:t>새로운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notebook</a:t>
            </a:r>
            <a:r>
              <a:rPr dirty="0" sz="1750" spc="2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생성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1140" y="1978774"/>
            <a:ext cx="456311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1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https://openai.com/index/openai-</a:t>
            </a:r>
            <a:r>
              <a:rPr dirty="0" u="heavy" sz="21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api/</a:t>
            </a:r>
            <a:endParaRPr sz="2100"/>
          </a:p>
        </p:txBody>
      </p:sp>
      <p:grpSp>
        <p:nvGrpSpPr>
          <p:cNvPr id="3" name="object 3" descr=""/>
          <p:cNvGrpSpPr/>
          <p:nvPr/>
        </p:nvGrpSpPr>
        <p:grpSpPr>
          <a:xfrm>
            <a:off x="696474" y="2652629"/>
            <a:ext cx="6025515" cy="3089275"/>
            <a:chOff x="696474" y="2652629"/>
            <a:chExt cx="6025515" cy="30892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753" y="2654896"/>
              <a:ext cx="6019317" cy="308597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00277" y="2656433"/>
              <a:ext cx="6017895" cy="3081655"/>
            </a:xfrm>
            <a:custGeom>
              <a:avLst/>
              <a:gdLst/>
              <a:ahLst/>
              <a:cxnLst/>
              <a:rect l="l" t="t" r="r" b="b"/>
              <a:pathLst>
                <a:path w="6017895" h="3081654">
                  <a:moveTo>
                    <a:pt x="0" y="0"/>
                  </a:moveTo>
                  <a:lnTo>
                    <a:pt x="6017780" y="0"/>
                  </a:lnTo>
                  <a:lnTo>
                    <a:pt x="6017780" y="3081388"/>
                  </a:lnTo>
                  <a:lnTo>
                    <a:pt x="0" y="3081388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959352" y="1830101"/>
            <a:ext cx="3020695" cy="4142104"/>
            <a:chOff x="6959352" y="1830101"/>
            <a:chExt cx="3020695" cy="4142104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8291" y="1932067"/>
              <a:ext cx="2731894" cy="39209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963156" y="1833905"/>
              <a:ext cx="3013075" cy="4134485"/>
            </a:xfrm>
            <a:custGeom>
              <a:avLst/>
              <a:gdLst/>
              <a:ahLst/>
              <a:cxnLst/>
              <a:rect l="l" t="t" r="r" b="b"/>
              <a:pathLst>
                <a:path w="3013075" h="4134485">
                  <a:moveTo>
                    <a:pt x="0" y="0"/>
                  </a:moveTo>
                  <a:lnTo>
                    <a:pt x="3012706" y="0"/>
                  </a:lnTo>
                  <a:lnTo>
                    <a:pt x="3012706" y="4133913"/>
                  </a:lnTo>
                  <a:lnTo>
                    <a:pt x="0" y="4133913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26344" y="2122557"/>
            <a:ext cx="8909050" cy="4268470"/>
            <a:chOff x="926344" y="2122557"/>
            <a:chExt cx="8909050" cy="42684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147" y="2127884"/>
              <a:ext cx="8823452" cy="426185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30147" y="2126360"/>
              <a:ext cx="8820785" cy="4260850"/>
            </a:xfrm>
            <a:custGeom>
              <a:avLst/>
              <a:gdLst/>
              <a:ahLst/>
              <a:cxnLst/>
              <a:rect l="l" t="t" r="r" b="b"/>
              <a:pathLst>
                <a:path w="8820785" h="4260850">
                  <a:moveTo>
                    <a:pt x="0" y="0"/>
                  </a:moveTo>
                  <a:lnTo>
                    <a:pt x="8820404" y="0"/>
                  </a:lnTo>
                  <a:lnTo>
                    <a:pt x="8820404" y="4260342"/>
                  </a:lnTo>
                  <a:lnTo>
                    <a:pt x="0" y="4260342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404984" y="2130932"/>
              <a:ext cx="424815" cy="434340"/>
            </a:xfrm>
            <a:custGeom>
              <a:avLst/>
              <a:gdLst/>
              <a:ahLst/>
              <a:cxnLst/>
              <a:rect l="l" t="t" r="r" b="b"/>
              <a:pathLst>
                <a:path w="424815" h="434339">
                  <a:moveTo>
                    <a:pt x="0" y="216293"/>
                  </a:moveTo>
                  <a:lnTo>
                    <a:pt x="5654" y="166903"/>
                  </a:lnTo>
                  <a:lnTo>
                    <a:pt x="21748" y="121456"/>
                  </a:lnTo>
                  <a:lnTo>
                    <a:pt x="46976" y="81284"/>
                  </a:lnTo>
                  <a:lnTo>
                    <a:pt x="80033" y="47721"/>
                  </a:lnTo>
                  <a:lnTo>
                    <a:pt x="119615" y="22097"/>
                  </a:lnTo>
                  <a:lnTo>
                    <a:pt x="164416" y="5746"/>
                  </a:lnTo>
                  <a:lnTo>
                    <a:pt x="213131" y="0"/>
                  </a:lnTo>
                  <a:lnTo>
                    <a:pt x="261757" y="5746"/>
                  </a:lnTo>
                  <a:lnTo>
                    <a:pt x="306337" y="22097"/>
                  </a:lnTo>
                  <a:lnTo>
                    <a:pt x="345619" y="47721"/>
                  </a:lnTo>
                  <a:lnTo>
                    <a:pt x="378350" y="81284"/>
                  </a:lnTo>
                  <a:lnTo>
                    <a:pt x="403280" y="121456"/>
                  </a:lnTo>
                  <a:lnTo>
                    <a:pt x="419155" y="166903"/>
                  </a:lnTo>
                  <a:lnTo>
                    <a:pt x="424726" y="216293"/>
                  </a:lnTo>
                  <a:lnTo>
                    <a:pt x="419155" y="266247"/>
                  </a:lnTo>
                  <a:lnTo>
                    <a:pt x="403280" y="312097"/>
                  </a:lnTo>
                  <a:lnTo>
                    <a:pt x="378350" y="352537"/>
                  </a:lnTo>
                  <a:lnTo>
                    <a:pt x="345619" y="386262"/>
                  </a:lnTo>
                  <a:lnTo>
                    <a:pt x="306337" y="411968"/>
                  </a:lnTo>
                  <a:lnTo>
                    <a:pt x="261757" y="428348"/>
                  </a:lnTo>
                  <a:lnTo>
                    <a:pt x="213131" y="434098"/>
                  </a:lnTo>
                  <a:lnTo>
                    <a:pt x="164416" y="428348"/>
                  </a:lnTo>
                  <a:lnTo>
                    <a:pt x="119615" y="411968"/>
                  </a:lnTo>
                  <a:lnTo>
                    <a:pt x="80033" y="386262"/>
                  </a:lnTo>
                  <a:lnTo>
                    <a:pt x="46976" y="352537"/>
                  </a:lnTo>
                  <a:lnTo>
                    <a:pt x="21748" y="312097"/>
                  </a:lnTo>
                  <a:lnTo>
                    <a:pt x="5654" y="266247"/>
                  </a:lnTo>
                  <a:lnTo>
                    <a:pt x="0" y="216293"/>
                  </a:lnTo>
                </a:path>
              </a:pathLst>
            </a:custGeom>
            <a:ln w="10655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4714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Billing</a:t>
            </a:r>
            <a:r>
              <a:rPr dirty="0" spc="-25"/>
              <a:t> </a:t>
            </a:r>
            <a:r>
              <a:rPr dirty="0"/>
              <a:t>정보</a:t>
            </a:r>
            <a:r>
              <a:rPr dirty="0" spc="-35"/>
              <a:t> </a:t>
            </a:r>
            <a:r>
              <a:rPr dirty="0"/>
              <a:t>등록</a:t>
            </a:r>
            <a:r>
              <a:rPr dirty="0" spc="-30"/>
              <a:t> </a:t>
            </a:r>
            <a:r>
              <a:rPr dirty="0"/>
              <a:t>(settings</a:t>
            </a:r>
            <a:r>
              <a:rPr dirty="0" spc="-50"/>
              <a:t> </a:t>
            </a:r>
            <a:r>
              <a:rPr dirty="0"/>
              <a:t>에서</a:t>
            </a:r>
            <a:r>
              <a:rPr dirty="0" spc="-30"/>
              <a:t> </a:t>
            </a:r>
            <a:r>
              <a:rPr dirty="0" spc="-25"/>
              <a:t>등록)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9924865" y="2191099"/>
            <a:ext cx="289560" cy="332105"/>
            <a:chOff x="9924865" y="2191099"/>
            <a:chExt cx="289560" cy="332105"/>
          </a:xfrm>
        </p:grpSpPr>
        <p:sp>
          <p:nvSpPr>
            <p:cNvPr id="8" name="object 8" descr=""/>
            <p:cNvSpPr/>
            <p:nvPr/>
          </p:nvSpPr>
          <p:spPr>
            <a:xfrm>
              <a:off x="9930193" y="2196426"/>
              <a:ext cx="278765" cy="321945"/>
            </a:xfrm>
            <a:custGeom>
              <a:avLst/>
              <a:gdLst/>
              <a:ahLst/>
              <a:cxnLst/>
              <a:rect l="l" t="t" r="r" b="b"/>
              <a:pathLst>
                <a:path w="278765" h="321944">
                  <a:moveTo>
                    <a:pt x="138531" y="0"/>
                  </a:moveTo>
                  <a:lnTo>
                    <a:pt x="0" y="159931"/>
                  </a:lnTo>
                  <a:lnTo>
                    <a:pt x="138531" y="321386"/>
                  </a:lnTo>
                  <a:lnTo>
                    <a:pt x="138531" y="240664"/>
                  </a:lnTo>
                  <a:lnTo>
                    <a:pt x="278587" y="240664"/>
                  </a:lnTo>
                  <a:lnTo>
                    <a:pt x="278587" y="80733"/>
                  </a:lnTo>
                  <a:lnTo>
                    <a:pt x="138531" y="80733"/>
                  </a:lnTo>
                  <a:lnTo>
                    <a:pt x="138531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930193" y="2196426"/>
              <a:ext cx="278765" cy="321945"/>
            </a:xfrm>
            <a:custGeom>
              <a:avLst/>
              <a:gdLst/>
              <a:ahLst/>
              <a:cxnLst/>
              <a:rect l="l" t="t" r="r" b="b"/>
              <a:pathLst>
                <a:path w="278765" h="321944">
                  <a:moveTo>
                    <a:pt x="0" y="159931"/>
                  </a:moveTo>
                  <a:lnTo>
                    <a:pt x="138531" y="0"/>
                  </a:lnTo>
                  <a:lnTo>
                    <a:pt x="138531" y="80733"/>
                  </a:lnTo>
                  <a:lnTo>
                    <a:pt x="278587" y="80733"/>
                  </a:lnTo>
                  <a:lnTo>
                    <a:pt x="278587" y="240664"/>
                  </a:lnTo>
                  <a:lnTo>
                    <a:pt x="138531" y="240664"/>
                  </a:lnTo>
                  <a:lnTo>
                    <a:pt x="138531" y="321386"/>
                  </a:lnTo>
                  <a:lnTo>
                    <a:pt x="0" y="159931"/>
                  </a:lnTo>
                  <a:close/>
                </a:path>
              </a:pathLst>
            </a:custGeom>
            <a:ln w="10655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716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Billing</a:t>
            </a:r>
            <a:r>
              <a:rPr dirty="0" spc="-25"/>
              <a:t> </a:t>
            </a:r>
            <a:r>
              <a:rPr dirty="0"/>
              <a:t>정보</a:t>
            </a:r>
            <a:r>
              <a:rPr dirty="0" spc="-30"/>
              <a:t> </a:t>
            </a:r>
            <a:r>
              <a:rPr dirty="0"/>
              <a:t>등록</a:t>
            </a:r>
            <a:r>
              <a:rPr dirty="0" spc="-30"/>
              <a:t> </a:t>
            </a:r>
            <a:r>
              <a:rPr dirty="0"/>
              <a:t>(Settings</a:t>
            </a:r>
            <a:r>
              <a:rPr dirty="0" spc="-45"/>
              <a:t> </a:t>
            </a:r>
            <a:r>
              <a:rPr dirty="0">
                <a:latin typeface="Wingdings"/>
                <a:cs typeface="Wingdings"/>
              </a:rPr>
              <a:t></a:t>
            </a:r>
            <a:r>
              <a:rPr dirty="0" spc="370">
                <a:latin typeface="Times New Roman"/>
                <a:cs typeface="Times New Roman"/>
              </a:rPr>
              <a:t> </a:t>
            </a:r>
            <a:r>
              <a:rPr dirty="0" spc="-10"/>
              <a:t>Billing)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16832" y="1971757"/>
            <a:ext cx="10107295" cy="4288155"/>
            <a:chOff x="516832" y="1971757"/>
            <a:chExt cx="10107295" cy="42881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112" y="1974037"/>
              <a:ext cx="9640951" cy="428166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20636" y="1975561"/>
              <a:ext cx="9641205" cy="4280535"/>
            </a:xfrm>
            <a:custGeom>
              <a:avLst/>
              <a:gdLst/>
              <a:ahLst/>
              <a:cxnLst/>
              <a:rect l="l" t="t" r="r" b="b"/>
              <a:pathLst>
                <a:path w="9641205" h="4280535">
                  <a:moveTo>
                    <a:pt x="0" y="0"/>
                  </a:moveTo>
                  <a:lnTo>
                    <a:pt x="9640951" y="0"/>
                  </a:lnTo>
                  <a:lnTo>
                    <a:pt x="9640951" y="4280141"/>
                  </a:lnTo>
                  <a:lnTo>
                    <a:pt x="0" y="4280141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9207" y="3443909"/>
              <a:ext cx="2624505" cy="24523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070718" y="3445433"/>
              <a:ext cx="2620010" cy="242570"/>
            </a:xfrm>
            <a:custGeom>
              <a:avLst/>
              <a:gdLst/>
              <a:ahLst/>
              <a:cxnLst/>
              <a:rect l="l" t="t" r="r" b="b"/>
              <a:pathLst>
                <a:path w="2620009" h="242570">
                  <a:moveTo>
                    <a:pt x="0" y="0"/>
                  </a:moveTo>
                  <a:lnTo>
                    <a:pt x="2619946" y="0"/>
                  </a:lnTo>
                  <a:lnTo>
                    <a:pt x="2619946" y="242188"/>
                  </a:lnTo>
                  <a:lnTo>
                    <a:pt x="0" y="242188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4486" y="4333455"/>
              <a:ext cx="5816841" cy="51026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02962" y="4334967"/>
              <a:ext cx="5817235" cy="509270"/>
            </a:xfrm>
            <a:custGeom>
              <a:avLst/>
              <a:gdLst/>
              <a:ahLst/>
              <a:cxnLst/>
              <a:rect l="l" t="t" r="r" b="b"/>
              <a:pathLst>
                <a:path w="5817234" h="509270">
                  <a:moveTo>
                    <a:pt x="0" y="0"/>
                  </a:moveTo>
                  <a:lnTo>
                    <a:pt x="5816841" y="0"/>
                  </a:lnTo>
                  <a:lnTo>
                    <a:pt x="5816841" y="508749"/>
                  </a:lnTo>
                  <a:lnTo>
                    <a:pt x="0" y="508749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534867" y="3549014"/>
              <a:ext cx="1167765" cy="1473200"/>
            </a:xfrm>
            <a:custGeom>
              <a:avLst/>
              <a:gdLst/>
              <a:ahLst/>
              <a:cxnLst/>
              <a:rect l="l" t="t" r="r" b="b"/>
              <a:pathLst>
                <a:path w="1167764" h="1473200">
                  <a:moveTo>
                    <a:pt x="404939" y="33502"/>
                  </a:moveTo>
                  <a:lnTo>
                    <a:pt x="395795" y="28930"/>
                  </a:lnTo>
                  <a:lnTo>
                    <a:pt x="337947" y="0"/>
                  </a:lnTo>
                  <a:lnTo>
                    <a:pt x="337947" y="28930"/>
                  </a:lnTo>
                  <a:lnTo>
                    <a:pt x="0" y="28930"/>
                  </a:lnTo>
                  <a:lnTo>
                    <a:pt x="0" y="39598"/>
                  </a:lnTo>
                  <a:lnTo>
                    <a:pt x="337947" y="39598"/>
                  </a:lnTo>
                  <a:lnTo>
                    <a:pt x="337947" y="67017"/>
                  </a:lnTo>
                  <a:lnTo>
                    <a:pt x="392747" y="39598"/>
                  </a:lnTo>
                  <a:lnTo>
                    <a:pt x="404939" y="33502"/>
                  </a:lnTo>
                  <a:close/>
                </a:path>
                <a:path w="1167764" h="1473200">
                  <a:moveTo>
                    <a:pt x="1167625" y="1334300"/>
                  </a:moveTo>
                  <a:lnTo>
                    <a:pt x="1094549" y="1320596"/>
                  </a:lnTo>
                  <a:lnTo>
                    <a:pt x="1102347" y="1347914"/>
                  </a:lnTo>
                  <a:lnTo>
                    <a:pt x="695706" y="1462252"/>
                  </a:lnTo>
                  <a:lnTo>
                    <a:pt x="698741" y="1472907"/>
                  </a:lnTo>
                  <a:lnTo>
                    <a:pt x="1105395" y="1358569"/>
                  </a:lnTo>
                  <a:lnTo>
                    <a:pt x="1112824" y="1384566"/>
                  </a:lnTo>
                  <a:lnTo>
                    <a:pt x="1155992" y="1344968"/>
                  </a:lnTo>
                  <a:lnTo>
                    <a:pt x="1167625" y="133430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149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사용량</a:t>
            </a:r>
            <a:r>
              <a:rPr dirty="0" spc="-35"/>
              <a:t> </a:t>
            </a:r>
            <a:r>
              <a:rPr dirty="0"/>
              <a:t>조회</a:t>
            </a:r>
            <a:r>
              <a:rPr dirty="0" spc="-20"/>
              <a:t> </a:t>
            </a:r>
            <a:r>
              <a:rPr dirty="0" spc="-10"/>
              <a:t>(Usage)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83723" y="2003748"/>
            <a:ext cx="8915400" cy="4280535"/>
            <a:chOff x="883723" y="2003748"/>
            <a:chExt cx="8915400" cy="42805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478" y="2006028"/>
              <a:ext cx="8910231" cy="427556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87526" y="2007552"/>
              <a:ext cx="8907780" cy="4272915"/>
            </a:xfrm>
            <a:custGeom>
              <a:avLst/>
              <a:gdLst/>
              <a:ahLst/>
              <a:cxnLst/>
              <a:rect l="l" t="t" r="r" b="b"/>
              <a:pathLst>
                <a:path w="8907780" h="4272915">
                  <a:moveTo>
                    <a:pt x="0" y="0"/>
                  </a:moveTo>
                  <a:lnTo>
                    <a:pt x="8907170" y="0"/>
                  </a:lnTo>
                  <a:lnTo>
                    <a:pt x="8907170" y="4272521"/>
                  </a:lnTo>
                  <a:lnTo>
                    <a:pt x="0" y="4272521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051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05"/>
              </a:spcBef>
            </a:pPr>
            <a:r>
              <a:rPr dirty="0" sz="3500"/>
              <a:t>API</a:t>
            </a:r>
            <a:r>
              <a:rPr dirty="0" sz="3500" spc="5"/>
              <a:t> </a:t>
            </a:r>
            <a:r>
              <a:rPr dirty="0" sz="3500" spc="-10"/>
              <a:t>가격(</a:t>
            </a:r>
            <a:r>
              <a:rPr dirty="0" u="heavy" sz="28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https://platform.openai.com/docs/pricing</a:t>
            </a:r>
            <a:r>
              <a:rPr dirty="0" sz="3500" spc="-10"/>
              <a:t>)</a:t>
            </a:r>
            <a:endParaRPr sz="3500"/>
          </a:p>
        </p:txBody>
      </p:sp>
      <p:grpSp>
        <p:nvGrpSpPr>
          <p:cNvPr id="3" name="object 3" descr=""/>
          <p:cNvGrpSpPr/>
          <p:nvPr/>
        </p:nvGrpSpPr>
        <p:grpSpPr>
          <a:xfrm>
            <a:off x="927868" y="2319051"/>
            <a:ext cx="8644255" cy="3338829"/>
            <a:chOff x="927868" y="2319051"/>
            <a:chExt cx="8644255" cy="333882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148" y="2322855"/>
              <a:ext cx="8640775" cy="333119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31672" y="2322855"/>
              <a:ext cx="8636635" cy="3331210"/>
            </a:xfrm>
            <a:custGeom>
              <a:avLst/>
              <a:gdLst/>
              <a:ahLst/>
              <a:cxnLst/>
              <a:rect l="l" t="t" r="r" b="b"/>
              <a:pathLst>
                <a:path w="8636635" h="3331210">
                  <a:moveTo>
                    <a:pt x="0" y="0"/>
                  </a:moveTo>
                  <a:lnTo>
                    <a:pt x="8636203" y="0"/>
                  </a:lnTo>
                  <a:lnTo>
                    <a:pt x="8636203" y="3331197"/>
                  </a:lnTo>
                  <a:lnTo>
                    <a:pt x="0" y="3331197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65430">
              <a:lnSpc>
                <a:spcPct val="100000"/>
              </a:lnSpc>
              <a:spcBef>
                <a:spcPts val="110"/>
              </a:spcBef>
            </a:pPr>
            <a:r>
              <a:rPr dirty="0" u="heavy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https://platform.openai.com/apps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600915" y="2151500"/>
            <a:ext cx="4757420" cy="3910329"/>
            <a:chOff x="2600915" y="2151500"/>
            <a:chExt cx="4757420" cy="391032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3195" y="2156828"/>
              <a:ext cx="4749685" cy="390390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604719" y="2155304"/>
              <a:ext cx="4749800" cy="3902710"/>
            </a:xfrm>
            <a:custGeom>
              <a:avLst/>
              <a:gdLst/>
              <a:ahLst/>
              <a:cxnLst/>
              <a:rect l="l" t="t" r="r" b="b"/>
              <a:pathLst>
                <a:path w="4749800" h="3902710">
                  <a:moveTo>
                    <a:pt x="0" y="0"/>
                  </a:moveTo>
                  <a:lnTo>
                    <a:pt x="4749685" y="0"/>
                  </a:lnTo>
                  <a:lnTo>
                    <a:pt x="4749685" y="3902379"/>
                  </a:lnTo>
                  <a:lnTo>
                    <a:pt x="0" y="3902379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39499" y="2846819"/>
              <a:ext cx="2357120" cy="1522095"/>
            </a:xfrm>
            <a:custGeom>
              <a:avLst/>
              <a:gdLst/>
              <a:ahLst/>
              <a:cxnLst/>
              <a:rect l="l" t="t" r="r" b="b"/>
              <a:pathLst>
                <a:path w="2357120" h="1522095">
                  <a:moveTo>
                    <a:pt x="0" y="760069"/>
                  </a:moveTo>
                  <a:lnTo>
                    <a:pt x="5730" y="684825"/>
                  </a:lnTo>
                  <a:lnTo>
                    <a:pt x="22560" y="611645"/>
                  </a:lnTo>
                  <a:lnTo>
                    <a:pt x="49945" y="540881"/>
                  </a:lnTo>
                  <a:lnTo>
                    <a:pt x="67427" y="506515"/>
                  </a:lnTo>
                  <a:lnTo>
                    <a:pt x="87345" y="472884"/>
                  </a:lnTo>
                  <a:lnTo>
                    <a:pt x="109629" y="440034"/>
                  </a:lnTo>
                  <a:lnTo>
                    <a:pt x="134214" y="408007"/>
                  </a:lnTo>
                  <a:lnTo>
                    <a:pt x="161030" y="376849"/>
                  </a:lnTo>
                  <a:lnTo>
                    <a:pt x="190011" y="346602"/>
                  </a:lnTo>
                  <a:lnTo>
                    <a:pt x="221087" y="317312"/>
                  </a:lnTo>
                  <a:lnTo>
                    <a:pt x="254192" y="289021"/>
                  </a:lnTo>
                  <a:lnTo>
                    <a:pt x="289257" y="261774"/>
                  </a:lnTo>
                  <a:lnTo>
                    <a:pt x="326215" y="235615"/>
                  </a:lnTo>
                  <a:lnTo>
                    <a:pt x="364997" y="210588"/>
                  </a:lnTo>
                  <a:lnTo>
                    <a:pt x="405537" y="186737"/>
                  </a:lnTo>
                  <a:lnTo>
                    <a:pt x="447765" y="164106"/>
                  </a:lnTo>
                  <a:lnTo>
                    <a:pt x="491614" y="142739"/>
                  </a:lnTo>
                  <a:lnTo>
                    <a:pt x="537016" y="122679"/>
                  </a:lnTo>
                  <a:lnTo>
                    <a:pt x="583904" y="103972"/>
                  </a:lnTo>
                  <a:lnTo>
                    <a:pt x="632209" y="86661"/>
                  </a:lnTo>
                  <a:lnTo>
                    <a:pt x="681864" y="70789"/>
                  </a:lnTo>
                  <a:lnTo>
                    <a:pt x="732801" y="56401"/>
                  </a:lnTo>
                  <a:lnTo>
                    <a:pt x="784951" y="43541"/>
                  </a:lnTo>
                  <a:lnTo>
                    <a:pt x="838248" y="32253"/>
                  </a:lnTo>
                  <a:lnTo>
                    <a:pt x="892622" y="22581"/>
                  </a:lnTo>
                  <a:lnTo>
                    <a:pt x="948007" y="14569"/>
                  </a:lnTo>
                  <a:lnTo>
                    <a:pt x="1004335" y="8261"/>
                  </a:lnTo>
                  <a:lnTo>
                    <a:pt x="1061537" y="3701"/>
                  </a:lnTo>
                  <a:lnTo>
                    <a:pt x="1119545" y="932"/>
                  </a:lnTo>
                  <a:lnTo>
                    <a:pt x="1178293" y="0"/>
                  </a:lnTo>
                  <a:lnTo>
                    <a:pt x="1237040" y="932"/>
                  </a:lnTo>
                  <a:lnTo>
                    <a:pt x="1295049" y="3701"/>
                  </a:lnTo>
                  <a:lnTo>
                    <a:pt x="1352251" y="8261"/>
                  </a:lnTo>
                  <a:lnTo>
                    <a:pt x="1408578" y="14569"/>
                  </a:lnTo>
                  <a:lnTo>
                    <a:pt x="1463962" y="22581"/>
                  </a:lnTo>
                  <a:lnTo>
                    <a:pt x="1518337" y="32253"/>
                  </a:lnTo>
                  <a:lnTo>
                    <a:pt x="1571633" y="43541"/>
                  </a:lnTo>
                  <a:lnTo>
                    <a:pt x="1623783" y="56401"/>
                  </a:lnTo>
                  <a:lnTo>
                    <a:pt x="1674719" y="70789"/>
                  </a:lnTo>
                  <a:lnTo>
                    <a:pt x="1724373" y="86661"/>
                  </a:lnTo>
                  <a:lnTo>
                    <a:pt x="1772678" y="103972"/>
                  </a:lnTo>
                  <a:lnTo>
                    <a:pt x="1819565" y="122679"/>
                  </a:lnTo>
                  <a:lnTo>
                    <a:pt x="1864967" y="142739"/>
                  </a:lnTo>
                  <a:lnTo>
                    <a:pt x="1908816" y="164106"/>
                  </a:lnTo>
                  <a:lnTo>
                    <a:pt x="1951044" y="186737"/>
                  </a:lnTo>
                  <a:lnTo>
                    <a:pt x="1991582" y="210588"/>
                  </a:lnTo>
                  <a:lnTo>
                    <a:pt x="2030364" y="235615"/>
                  </a:lnTo>
                  <a:lnTo>
                    <a:pt x="2067321" y="261774"/>
                  </a:lnTo>
                  <a:lnTo>
                    <a:pt x="2102386" y="289021"/>
                  </a:lnTo>
                  <a:lnTo>
                    <a:pt x="2135490" y="317312"/>
                  </a:lnTo>
                  <a:lnTo>
                    <a:pt x="2166566" y="346602"/>
                  </a:lnTo>
                  <a:lnTo>
                    <a:pt x="2195546" y="376849"/>
                  </a:lnTo>
                  <a:lnTo>
                    <a:pt x="2222362" y="408007"/>
                  </a:lnTo>
                  <a:lnTo>
                    <a:pt x="2246946" y="440034"/>
                  </a:lnTo>
                  <a:lnTo>
                    <a:pt x="2269230" y="472884"/>
                  </a:lnTo>
                  <a:lnTo>
                    <a:pt x="2289147" y="506515"/>
                  </a:lnTo>
                  <a:lnTo>
                    <a:pt x="2306629" y="540881"/>
                  </a:lnTo>
                  <a:lnTo>
                    <a:pt x="2321607" y="575939"/>
                  </a:lnTo>
                  <a:lnTo>
                    <a:pt x="2343782" y="647955"/>
                  </a:lnTo>
                  <a:lnTo>
                    <a:pt x="2355129" y="722211"/>
                  </a:lnTo>
                  <a:lnTo>
                    <a:pt x="2356573" y="760069"/>
                  </a:lnTo>
                  <a:lnTo>
                    <a:pt x="2355129" y="798061"/>
                  </a:lnTo>
                  <a:lnTo>
                    <a:pt x="2343782" y="872562"/>
                  </a:lnTo>
                  <a:lnTo>
                    <a:pt x="2321607" y="944792"/>
                  </a:lnTo>
                  <a:lnTo>
                    <a:pt x="2306629" y="979947"/>
                  </a:lnTo>
                  <a:lnTo>
                    <a:pt x="2289147" y="1014402"/>
                  </a:lnTo>
                  <a:lnTo>
                    <a:pt x="2269230" y="1048115"/>
                  </a:lnTo>
                  <a:lnTo>
                    <a:pt x="2246946" y="1081042"/>
                  </a:lnTo>
                  <a:lnTo>
                    <a:pt x="2222362" y="1113139"/>
                  </a:lnTo>
                  <a:lnTo>
                    <a:pt x="2195546" y="1144362"/>
                  </a:lnTo>
                  <a:lnTo>
                    <a:pt x="2166566" y="1174667"/>
                  </a:lnTo>
                  <a:lnTo>
                    <a:pt x="2135490" y="1204011"/>
                  </a:lnTo>
                  <a:lnTo>
                    <a:pt x="2102386" y="1232350"/>
                  </a:lnTo>
                  <a:lnTo>
                    <a:pt x="2067321" y="1259641"/>
                  </a:lnTo>
                  <a:lnTo>
                    <a:pt x="2030364" y="1285839"/>
                  </a:lnTo>
                  <a:lnTo>
                    <a:pt x="1991582" y="1310900"/>
                  </a:lnTo>
                  <a:lnTo>
                    <a:pt x="1951044" y="1334782"/>
                  </a:lnTo>
                  <a:lnTo>
                    <a:pt x="1908816" y="1357440"/>
                  </a:lnTo>
                  <a:lnTo>
                    <a:pt x="1864967" y="1378830"/>
                  </a:lnTo>
                  <a:lnTo>
                    <a:pt x="1819565" y="1398909"/>
                  </a:lnTo>
                  <a:lnTo>
                    <a:pt x="1772678" y="1417634"/>
                  </a:lnTo>
                  <a:lnTo>
                    <a:pt x="1724373" y="1434959"/>
                  </a:lnTo>
                  <a:lnTo>
                    <a:pt x="1674719" y="1450842"/>
                  </a:lnTo>
                  <a:lnTo>
                    <a:pt x="1623783" y="1465239"/>
                  </a:lnTo>
                  <a:lnTo>
                    <a:pt x="1571633" y="1478106"/>
                  </a:lnTo>
                  <a:lnTo>
                    <a:pt x="1518337" y="1489400"/>
                  </a:lnTo>
                  <a:lnTo>
                    <a:pt x="1463962" y="1499076"/>
                  </a:lnTo>
                  <a:lnTo>
                    <a:pt x="1408578" y="1507090"/>
                  </a:lnTo>
                  <a:lnTo>
                    <a:pt x="1352251" y="1513400"/>
                  </a:lnTo>
                  <a:lnTo>
                    <a:pt x="1295049" y="1517961"/>
                  </a:lnTo>
                  <a:lnTo>
                    <a:pt x="1237040" y="1520730"/>
                  </a:lnTo>
                  <a:lnTo>
                    <a:pt x="1178293" y="1521663"/>
                  </a:lnTo>
                  <a:lnTo>
                    <a:pt x="1119545" y="1520730"/>
                  </a:lnTo>
                  <a:lnTo>
                    <a:pt x="1061537" y="1517961"/>
                  </a:lnTo>
                  <a:lnTo>
                    <a:pt x="1004335" y="1513400"/>
                  </a:lnTo>
                  <a:lnTo>
                    <a:pt x="948007" y="1507090"/>
                  </a:lnTo>
                  <a:lnTo>
                    <a:pt x="892622" y="1499076"/>
                  </a:lnTo>
                  <a:lnTo>
                    <a:pt x="838248" y="1489400"/>
                  </a:lnTo>
                  <a:lnTo>
                    <a:pt x="784951" y="1478106"/>
                  </a:lnTo>
                  <a:lnTo>
                    <a:pt x="732801" y="1465239"/>
                  </a:lnTo>
                  <a:lnTo>
                    <a:pt x="681864" y="1450842"/>
                  </a:lnTo>
                  <a:lnTo>
                    <a:pt x="632209" y="1434959"/>
                  </a:lnTo>
                  <a:lnTo>
                    <a:pt x="583904" y="1417634"/>
                  </a:lnTo>
                  <a:lnTo>
                    <a:pt x="537016" y="1398909"/>
                  </a:lnTo>
                  <a:lnTo>
                    <a:pt x="491614" y="1378830"/>
                  </a:lnTo>
                  <a:lnTo>
                    <a:pt x="447765" y="1357440"/>
                  </a:lnTo>
                  <a:lnTo>
                    <a:pt x="405537" y="1334782"/>
                  </a:lnTo>
                  <a:lnTo>
                    <a:pt x="364997" y="1310900"/>
                  </a:lnTo>
                  <a:lnTo>
                    <a:pt x="326215" y="1285839"/>
                  </a:lnTo>
                  <a:lnTo>
                    <a:pt x="289257" y="1259641"/>
                  </a:lnTo>
                  <a:lnTo>
                    <a:pt x="254192" y="1232350"/>
                  </a:lnTo>
                  <a:lnTo>
                    <a:pt x="221087" y="1204011"/>
                  </a:lnTo>
                  <a:lnTo>
                    <a:pt x="190011" y="1174667"/>
                  </a:lnTo>
                  <a:lnTo>
                    <a:pt x="161030" y="1144362"/>
                  </a:lnTo>
                  <a:lnTo>
                    <a:pt x="134214" y="1113139"/>
                  </a:lnTo>
                  <a:lnTo>
                    <a:pt x="109629" y="1081042"/>
                  </a:lnTo>
                  <a:lnTo>
                    <a:pt x="87345" y="1048115"/>
                  </a:lnTo>
                  <a:lnTo>
                    <a:pt x="67427" y="1014402"/>
                  </a:lnTo>
                  <a:lnTo>
                    <a:pt x="49945" y="979947"/>
                  </a:lnTo>
                  <a:lnTo>
                    <a:pt x="34967" y="944792"/>
                  </a:lnTo>
                  <a:lnTo>
                    <a:pt x="12791" y="872562"/>
                  </a:lnTo>
                  <a:lnTo>
                    <a:pt x="1443" y="798061"/>
                  </a:lnTo>
                  <a:lnTo>
                    <a:pt x="0" y="760069"/>
                  </a:lnTo>
                </a:path>
              </a:pathLst>
            </a:custGeom>
            <a:ln w="2283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7934" rIns="0" bIns="0" rtlCol="0" vert="horz">
            <a:spAutoFit/>
          </a:bodyPr>
          <a:lstStyle/>
          <a:p>
            <a:pPr marL="501015">
              <a:lnSpc>
                <a:spcPts val="4530"/>
              </a:lnSpc>
              <a:spcBef>
                <a:spcPts val="110"/>
              </a:spcBef>
            </a:pPr>
            <a:r>
              <a:rPr dirty="0"/>
              <a:t>API</a:t>
            </a:r>
            <a:r>
              <a:rPr dirty="0" spc="-65"/>
              <a:t> </a:t>
            </a:r>
            <a:r>
              <a:rPr dirty="0"/>
              <a:t>key</a:t>
            </a:r>
            <a:r>
              <a:rPr dirty="0" spc="-70"/>
              <a:t> </a:t>
            </a:r>
            <a:r>
              <a:rPr dirty="0"/>
              <a:t>생성</a:t>
            </a:r>
            <a:r>
              <a:rPr dirty="0" spc="-60"/>
              <a:t> </a:t>
            </a:r>
            <a:r>
              <a:rPr dirty="0"/>
              <a:t>(Dashboard</a:t>
            </a:r>
            <a:r>
              <a:rPr dirty="0" spc="-75"/>
              <a:t> </a:t>
            </a:r>
            <a:r>
              <a:rPr dirty="0">
                <a:latin typeface="Wingdings"/>
                <a:cs typeface="Wingdings"/>
              </a:rPr>
              <a:t></a:t>
            </a:r>
            <a:r>
              <a:rPr dirty="0" spc="340">
                <a:latin typeface="Times New Roman"/>
                <a:cs typeface="Times New Roman"/>
              </a:rPr>
              <a:t> </a:t>
            </a:r>
            <a:r>
              <a:rPr dirty="0"/>
              <a:t>API</a:t>
            </a:r>
            <a:r>
              <a:rPr dirty="0" spc="-55"/>
              <a:t> </a:t>
            </a:r>
            <a:r>
              <a:rPr dirty="0" spc="-10"/>
              <a:t>keys)</a:t>
            </a:r>
          </a:p>
          <a:p>
            <a:pPr marL="501015">
              <a:lnSpc>
                <a:spcPts val="2430"/>
              </a:lnSpc>
            </a:pPr>
            <a:r>
              <a:rPr dirty="0" u="heavy" sz="21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https://platform.openai.com/api-</a:t>
            </a:r>
            <a:r>
              <a:rPr dirty="0" u="heavy" sz="21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</a:rPr>
              <a:t>keys</a:t>
            </a:r>
            <a:endParaRPr sz="2100"/>
          </a:p>
        </p:txBody>
      </p:sp>
      <p:grpSp>
        <p:nvGrpSpPr>
          <p:cNvPr id="3" name="object 3" descr=""/>
          <p:cNvGrpSpPr/>
          <p:nvPr/>
        </p:nvGrpSpPr>
        <p:grpSpPr>
          <a:xfrm>
            <a:off x="564026" y="2459183"/>
            <a:ext cx="9768840" cy="3949700"/>
            <a:chOff x="564026" y="2459183"/>
            <a:chExt cx="9768840" cy="3949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781" y="2462974"/>
              <a:ext cx="9549599" cy="327484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67829" y="2462987"/>
              <a:ext cx="9546590" cy="3273425"/>
            </a:xfrm>
            <a:custGeom>
              <a:avLst/>
              <a:gdLst/>
              <a:ahLst/>
              <a:cxnLst/>
              <a:rect l="l" t="t" r="r" b="b"/>
              <a:pathLst>
                <a:path w="9546590" h="3273425">
                  <a:moveTo>
                    <a:pt x="0" y="0"/>
                  </a:moveTo>
                  <a:lnTo>
                    <a:pt x="9546564" y="0"/>
                  </a:lnTo>
                  <a:lnTo>
                    <a:pt x="9546564" y="3273310"/>
                  </a:lnTo>
                  <a:lnTo>
                    <a:pt x="0" y="3273310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9859" y="5488025"/>
              <a:ext cx="5567172" cy="91847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991383" y="5486501"/>
              <a:ext cx="5565775" cy="918844"/>
            </a:xfrm>
            <a:custGeom>
              <a:avLst/>
              <a:gdLst/>
              <a:ahLst/>
              <a:cxnLst/>
              <a:rect l="l" t="t" r="r" b="b"/>
              <a:pathLst>
                <a:path w="5565775" h="918845">
                  <a:moveTo>
                    <a:pt x="0" y="0"/>
                  </a:moveTo>
                  <a:lnTo>
                    <a:pt x="5565660" y="0"/>
                  </a:lnTo>
                  <a:lnTo>
                    <a:pt x="5565660" y="918476"/>
                  </a:lnTo>
                  <a:lnTo>
                    <a:pt x="0" y="918476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501364" y="2875762"/>
              <a:ext cx="6826250" cy="2498090"/>
            </a:xfrm>
            <a:custGeom>
              <a:avLst/>
              <a:gdLst/>
              <a:ahLst/>
              <a:cxnLst/>
              <a:rect l="l" t="t" r="r" b="b"/>
              <a:pathLst>
                <a:path w="6826250" h="2498090">
                  <a:moveTo>
                    <a:pt x="194868" y="2426424"/>
                  </a:moveTo>
                  <a:lnTo>
                    <a:pt x="166763" y="2431669"/>
                  </a:lnTo>
                  <a:lnTo>
                    <a:pt x="10668" y="1620672"/>
                  </a:lnTo>
                  <a:lnTo>
                    <a:pt x="0" y="1622196"/>
                  </a:lnTo>
                  <a:lnTo>
                    <a:pt x="156184" y="2433637"/>
                  </a:lnTo>
                  <a:lnTo>
                    <a:pt x="129400" y="2438616"/>
                  </a:lnTo>
                  <a:lnTo>
                    <a:pt x="175069" y="2498013"/>
                  </a:lnTo>
                  <a:lnTo>
                    <a:pt x="189801" y="2444712"/>
                  </a:lnTo>
                  <a:lnTo>
                    <a:pt x="194868" y="2426424"/>
                  </a:lnTo>
                  <a:close/>
                </a:path>
                <a:path w="6826250" h="2498090">
                  <a:moveTo>
                    <a:pt x="6826148" y="100533"/>
                  </a:moveTo>
                  <a:lnTo>
                    <a:pt x="6673926" y="100533"/>
                  </a:lnTo>
                  <a:lnTo>
                    <a:pt x="6673926" y="0"/>
                  </a:lnTo>
                  <a:lnTo>
                    <a:pt x="6521691" y="202590"/>
                  </a:lnTo>
                  <a:lnTo>
                    <a:pt x="6673926" y="405168"/>
                  </a:lnTo>
                  <a:lnTo>
                    <a:pt x="6673926" y="304634"/>
                  </a:lnTo>
                  <a:lnTo>
                    <a:pt x="6826148" y="304634"/>
                  </a:lnTo>
                  <a:lnTo>
                    <a:pt x="6826148" y="100533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023055" y="2875762"/>
              <a:ext cx="304800" cy="405765"/>
            </a:xfrm>
            <a:custGeom>
              <a:avLst/>
              <a:gdLst/>
              <a:ahLst/>
              <a:cxnLst/>
              <a:rect l="l" t="t" r="r" b="b"/>
              <a:pathLst>
                <a:path w="304800" h="405764">
                  <a:moveTo>
                    <a:pt x="0" y="202590"/>
                  </a:moveTo>
                  <a:lnTo>
                    <a:pt x="152234" y="0"/>
                  </a:lnTo>
                  <a:lnTo>
                    <a:pt x="152234" y="100533"/>
                  </a:lnTo>
                  <a:lnTo>
                    <a:pt x="304457" y="100533"/>
                  </a:lnTo>
                  <a:lnTo>
                    <a:pt x="304457" y="304634"/>
                  </a:lnTo>
                  <a:lnTo>
                    <a:pt x="152234" y="304634"/>
                  </a:lnTo>
                  <a:lnTo>
                    <a:pt x="152234" y="405168"/>
                  </a:lnTo>
                  <a:lnTo>
                    <a:pt x="0" y="202590"/>
                  </a:lnTo>
                  <a:close/>
                </a:path>
              </a:pathLst>
            </a:custGeom>
            <a:ln w="10655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9684" y="1688445"/>
            <a:ext cx="4690110" cy="4180204"/>
            <a:chOff x="319684" y="1688445"/>
            <a:chExt cx="4690110" cy="418020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684" y="1690725"/>
              <a:ext cx="4684229" cy="41750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24256" y="1692249"/>
              <a:ext cx="4681220" cy="4172585"/>
            </a:xfrm>
            <a:custGeom>
              <a:avLst/>
              <a:gdLst/>
              <a:ahLst/>
              <a:cxnLst/>
              <a:rect l="l" t="t" r="r" b="b"/>
              <a:pathLst>
                <a:path w="4681220" h="4172585">
                  <a:moveTo>
                    <a:pt x="0" y="0"/>
                  </a:moveTo>
                  <a:lnTo>
                    <a:pt x="4681181" y="0"/>
                  </a:lnTo>
                  <a:lnTo>
                    <a:pt x="4681181" y="4172000"/>
                  </a:lnTo>
                  <a:lnTo>
                    <a:pt x="0" y="4172000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166" y="2696032"/>
              <a:ext cx="4359960" cy="394500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5931782" y="1540706"/>
            <a:ext cx="4204970" cy="2571115"/>
            <a:chOff x="5931782" y="1540706"/>
            <a:chExt cx="4204970" cy="257111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2755" y="1674744"/>
              <a:ext cx="3993651" cy="236268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935586" y="1544510"/>
              <a:ext cx="4197350" cy="2564130"/>
            </a:xfrm>
            <a:custGeom>
              <a:avLst/>
              <a:gdLst/>
              <a:ahLst/>
              <a:cxnLst/>
              <a:rect l="l" t="t" r="r" b="b"/>
              <a:pathLst>
                <a:path w="4197350" h="2564129">
                  <a:moveTo>
                    <a:pt x="0" y="0"/>
                  </a:moveTo>
                  <a:lnTo>
                    <a:pt x="4197070" y="0"/>
                  </a:lnTo>
                  <a:lnTo>
                    <a:pt x="4197070" y="2563507"/>
                  </a:lnTo>
                  <a:lnTo>
                    <a:pt x="0" y="2563507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5214753" y="4354010"/>
            <a:ext cx="5147310" cy="1584325"/>
            <a:chOff x="5214753" y="4354010"/>
            <a:chExt cx="5147310" cy="158432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8773" y="4420117"/>
              <a:ext cx="5010705" cy="140360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218557" y="4357814"/>
              <a:ext cx="5139690" cy="1576705"/>
            </a:xfrm>
            <a:custGeom>
              <a:avLst/>
              <a:gdLst/>
              <a:ahLst/>
              <a:cxnLst/>
              <a:rect l="l" t="t" r="r" b="b"/>
              <a:pathLst>
                <a:path w="5139690" h="1576704">
                  <a:moveTo>
                    <a:pt x="0" y="0"/>
                  </a:moveTo>
                  <a:lnTo>
                    <a:pt x="5139410" y="0"/>
                  </a:lnTo>
                  <a:lnTo>
                    <a:pt x="5139410" y="1576501"/>
                  </a:lnTo>
                  <a:lnTo>
                    <a:pt x="0" y="1576501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494771" y="1056601"/>
            <a:ext cx="5955665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Key는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한번만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보여주므로</a:t>
            </a:r>
            <a:r>
              <a:rPr dirty="0" sz="1550" spc="4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메모장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등에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복사한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후</a:t>
            </a:r>
            <a:r>
              <a:rPr dirty="0" sz="1550" spc="8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.env</a:t>
            </a:r>
            <a:r>
              <a:rPr dirty="0" sz="1550" spc="7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파일로</a:t>
            </a:r>
            <a:r>
              <a:rPr dirty="0" sz="1550" spc="65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저장</a:t>
            </a:r>
            <a:endParaRPr sz="1550">
              <a:latin typeface="맑은 고딕"/>
              <a:cs typeface="맑은 고딕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174938" y="1357160"/>
            <a:ext cx="67310" cy="585470"/>
          </a:xfrm>
          <a:custGeom>
            <a:avLst/>
            <a:gdLst/>
            <a:ahLst/>
            <a:cxnLst/>
            <a:rect l="l" t="t" r="r" b="b"/>
            <a:pathLst>
              <a:path w="67309" h="585469">
                <a:moveTo>
                  <a:pt x="39573" y="56349"/>
                </a:moveTo>
                <a:lnTo>
                  <a:pt x="28917" y="56349"/>
                </a:lnTo>
                <a:lnTo>
                  <a:pt x="28917" y="584898"/>
                </a:lnTo>
                <a:lnTo>
                  <a:pt x="39573" y="584898"/>
                </a:lnTo>
                <a:lnTo>
                  <a:pt x="39573" y="56349"/>
                </a:lnTo>
                <a:close/>
              </a:path>
              <a:path w="67309" h="585469">
                <a:moveTo>
                  <a:pt x="33489" y="0"/>
                </a:moveTo>
                <a:lnTo>
                  <a:pt x="0" y="67017"/>
                </a:lnTo>
                <a:lnTo>
                  <a:pt x="28917" y="67017"/>
                </a:lnTo>
                <a:lnTo>
                  <a:pt x="28917" y="56349"/>
                </a:lnTo>
                <a:lnTo>
                  <a:pt x="61648" y="56349"/>
                </a:lnTo>
                <a:lnTo>
                  <a:pt x="33489" y="0"/>
                </a:lnTo>
                <a:close/>
              </a:path>
              <a:path w="67309" h="585469">
                <a:moveTo>
                  <a:pt x="61648" y="56349"/>
                </a:moveTo>
                <a:lnTo>
                  <a:pt x="39573" y="56349"/>
                </a:lnTo>
                <a:lnTo>
                  <a:pt x="39573" y="67017"/>
                </a:lnTo>
                <a:lnTo>
                  <a:pt x="66979" y="67017"/>
                </a:lnTo>
                <a:lnTo>
                  <a:pt x="61648" y="56349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8433" y="1544751"/>
            <a:ext cx="4509770" cy="6146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850">
                <a:latin typeface="맑은 고딕"/>
                <a:cs typeface="맑은 고딕"/>
              </a:rPr>
              <a:t>생성된</a:t>
            </a:r>
            <a:r>
              <a:rPr dirty="0" sz="3850" spc="-50">
                <a:latin typeface="맑은 고딕"/>
                <a:cs typeface="맑은 고딕"/>
              </a:rPr>
              <a:t> </a:t>
            </a:r>
            <a:r>
              <a:rPr dirty="0" sz="3850">
                <a:latin typeface="맑은 고딕"/>
                <a:cs typeface="맑은 고딕"/>
              </a:rPr>
              <a:t>API</a:t>
            </a:r>
            <a:r>
              <a:rPr dirty="0" sz="3850" spc="-35">
                <a:latin typeface="맑은 고딕"/>
                <a:cs typeface="맑은 고딕"/>
              </a:rPr>
              <a:t> </a:t>
            </a:r>
            <a:r>
              <a:rPr dirty="0" sz="3850">
                <a:latin typeface="맑은 고딕"/>
                <a:cs typeface="맑은 고딕"/>
              </a:rPr>
              <a:t>Key</a:t>
            </a:r>
            <a:r>
              <a:rPr dirty="0" sz="3850" spc="-45">
                <a:latin typeface="맑은 고딕"/>
                <a:cs typeface="맑은 고딕"/>
              </a:rPr>
              <a:t> </a:t>
            </a:r>
            <a:r>
              <a:rPr dirty="0" sz="3850" spc="-25">
                <a:latin typeface="맑은 고딕"/>
                <a:cs typeface="맑은 고딕"/>
              </a:rPr>
              <a:t>관리</a:t>
            </a:r>
            <a:endParaRPr sz="3850">
              <a:latin typeface="맑은 고딕"/>
              <a:cs typeface="맑은 고딕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915786" y="1413510"/>
            <a:ext cx="4361815" cy="729615"/>
          </a:xfrm>
          <a:prstGeom prst="rect">
            <a:avLst/>
          </a:prstGeom>
          <a:ln w="7607">
            <a:solidFill>
              <a:srgbClr val="FF0000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330200" indent="-25019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30200" algn="l"/>
                <a:tab pos="330835" algn="l"/>
              </a:tabLst>
            </a:pPr>
            <a:r>
              <a:rPr dirty="0" sz="2100">
                <a:latin typeface="맑은 고딕"/>
                <a:cs typeface="맑은 고딕"/>
              </a:rPr>
              <a:t>타인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노출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안되도록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조심</a:t>
            </a:r>
            <a:endParaRPr sz="2100">
              <a:latin typeface="맑은 고딕"/>
              <a:cs typeface="맑은 고딕"/>
            </a:endParaRPr>
          </a:p>
          <a:p>
            <a:pPr marL="330200" indent="-25019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30200" algn="l"/>
                <a:tab pos="330835" algn="l"/>
              </a:tabLst>
            </a:pPr>
            <a:r>
              <a:rPr dirty="0" sz="2100">
                <a:latin typeface="맑은 고딕"/>
                <a:cs typeface="맑은 고딕"/>
              </a:rPr>
              <a:t>노출되면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반드시</a:t>
            </a:r>
            <a:r>
              <a:rPr dirty="0" sz="2100" spc="2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삭제 후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재 </a:t>
            </a:r>
            <a:r>
              <a:rPr dirty="0" sz="2100" spc="-25">
                <a:latin typeface="맑은 고딕"/>
                <a:cs typeface="맑은 고딕"/>
              </a:rPr>
              <a:t>생성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101413" y="2254313"/>
            <a:ext cx="9082405" cy="3336925"/>
            <a:chOff x="1101413" y="2254313"/>
            <a:chExt cx="9082405" cy="33369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217" y="2796552"/>
              <a:ext cx="9076156" cy="279046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05217" y="2795041"/>
              <a:ext cx="9074785" cy="2792095"/>
            </a:xfrm>
            <a:custGeom>
              <a:avLst/>
              <a:gdLst/>
              <a:ahLst/>
              <a:cxnLst/>
              <a:rect l="l" t="t" r="r" b="b"/>
              <a:pathLst>
                <a:path w="9074785" h="2792095">
                  <a:moveTo>
                    <a:pt x="0" y="0"/>
                  </a:moveTo>
                  <a:lnTo>
                    <a:pt x="9074632" y="0"/>
                  </a:lnTo>
                  <a:lnTo>
                    <a:pt x="9074632" y="2791980"/>
                  </a:lnTo>
                  <a:lnTo>
                    <a:pt x="0" y="2791980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172B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698096" y="2254313"/>
              <a:ext cx="1068705" cy="1115060"/>
            </a:xfrm>
            <a:custGeom>
              <a:avLst/>
              <a:gdLst/>
              <a:ahLst/>
              <a:cxnLst/>
              <a:rect l="l" t="t" r="r" b="b"/>
              <a:pathLst>
                <a:path w="1068704" h="1115060">
                  <a:moveTo>
                    <a:pt x="1018466" y="44473"/>
                  </a:moveTo>
                  <a:lnTo>
                    <a:pt x="0" y="1107351"/>
                  </a:lnTo>
                  <a:lnTo>
                    <a:pt x="7620" y="1114958"/>
                  </a:lnTo>
                  <a:lnTo>
                    <a:pt x="1026317" y="51839"/>
                  </a:lnTo>
                  <a:lnTo>
                    <a:pt x="1018466" y="44473"/>
                  </a:lnTo>
                  <a:close/>
                </a:path>
                <a:path w="1068704" h="1115060">
                  <a:moveTo>
                    <a:pt x="1057799" y="36550"/>
                  </a:moveTo>
                  <a:lnTo>
                    <a:pt x="1026058" y="36550"/>
                  </a:lnTo>
                  <a:lnTo>
                    <a:pt x="1033665" y="44170"/>
                  </a:lnTo>
                  <a:lnTo>
                    <a:pt x="1026317" y="51839"/>
                  </a:lnTo>
                  <a:lnTo>
                    <a:pt x="1047369" y="71589"/>
                  </a:lnTo>
                  <a:lnTo>
                    <a:pt x="1057799" y="36550"/>
                  </a:lnTo>
                  <a:close/>
                </a:path>
                <a:path w="1068704" h="1115060">
                  <a:moveTo>
                    <a:pt x="1026058" y="36550"/>
                  </a:moveTo>
                  <a:lnTo>
                    <a:pt x="1018466" y="44473"/>
                  </a:lnTo>
                  <a:lnTo>
                    <a:pt x="1026317" y="51839"/>
                  </a:lnTo>
                  <a:lnTo>
                    <a:pt x="1033665" y="44170"/>
                  </a:lnTo>
                  <a:lnTo>
                    <a:pt x="1026058" y="36550"/>
                  </a:lnTo>
                  <a:close/>
                </a:path>
                <a:path w="1068704" h="1115060">
                  <a:moveTo>
                    <a:pt x="1068679" y="0"/>
                  </a:moveTo>
                  <a:lnTo>
                    <a:pt x="998651" y="25882"/>
                  </a:lnTo>
                  <a:lnTo>
                    <a:pt x="1018466" y="44473"/>
                  </a:lnTo>
                  <a:lnTo>
                    <a:pt x="1026058" y="36550"/>
                  </a:lnTo>
                  <a:lnTo>
                    <a:pt x="1057799" y="36550"/>
                  </a:lnTo>
                  <a:lnTo>
                    <a:pt x="1068679" y="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6585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05"/>
              </a:spcBef>
            </a:pPr>
            <a:r>
              <a:rPr dirty="0" sz="3500"/>
              <a:t>프로그램</a:t>
            </a:r>
            <a:r>
              <a:rPr dirty="0" sz="3500" spc="-25"/>
              <a:t> </a:t>
            </a:r>
            <a:r>
              <a:rPr dirty="0" sz="3500"/>
              <a:t>내부에서</a:t>
            </a:r>
            <a:r>
              <a:rPr dirty="0" sz="3500" spc="-10"/>
              <a:t> </a:t>
            </a:r>
            <a:r>
              <a:rPr dirty="0" sz="3500"/>
              <a:t>API</a:t>
            </a:r>
            <a:r>
              <a:rPr dirty="0" sz="3500" spc="5"/>
              <a:t> </a:t>
            </a:r>
            <a:r>
              <a:rPr dirty="0" sz="3500"/>
              <a:t>Key</a:t>
            </a:r>
            <a:r>
              <a:rPr dirty="0" sz="3500" spc="-5"/>
              <a:t> </a:t>
            </a:r>
            <a:r>
              <a:rPr dirty="0" sz="3500"/>
              <a:t>직접</a:t>
            </a:r>
            <a:r>
              <a:rPr dirty="0" sz="3500" spc="-15"/>
              <a:t> </a:t>
            </a:r>
            <a:r>
              <a:rPr dirty="0" sz="3500"/>
              <a:t>사용</a:t>
            </a:r>
            <a:r>
              <a:rPr dirty="0" sz="3500" spc="-5"/>
              <a:t> </a:t>
            </a:r>
            <a:r>
              <a:rPr dirty="0" sz="3500" spc="-25"/>
              <a:t>방법</a:t>
            </a:r>
            <a:endParaRPr sz="3500"/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90444"/>
            <a:ext cx="6368415" cy="28206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API</a:t>
            </a:r>
            <a:r>
              <a:rPr dirty="0" sz="2450" spc="-2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library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설치</a:t>
            </a:r>
            <a:r>
              <a:rPr dirty="0" sz="2450" spc="5">
                <a:latin typeface="맑은 고딕"/>
                <a:cs typeface="맑은 고딕"/>
              </a:rPr>
              <a:t> </a:t>
            </a:r>
            <a:r>
              <a:rPr dirty="0" sz="2450">
                <a:latin typeface="Wingdings"/>
                <a:cs typeface="Wingdings"/>
              </a:rPr>
              <a:t></a:t>
            </a:r>
            <a:r>
              <a:rPr dirty="0" sz="2450" spc="240">
                <a:latin typeface="Times New Roman"/>
                <a:cs typeface="Times New Roman"/>
              </a:rPr>
              <a:t> </a:t>
            </a:r>
            <a:r>
              <a:rPr dirty="0" sz="2450">
                <a:latin typeface="맑은 고딕"/>
                <a:cs typeface="맑은 고딕"/>
              </a:rPr>
              <a:t>pip</a:t>
            </a:r>
            <a:r>
              <a:rPr dirty="0" sz="2450" spc="1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install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openai</a:t>
            </a:r>
            <a:endParaRPr sz="24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1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Program</a:t>
            </a:r>
            <a:r>
              <a:rPr dirty="0" sz="2450" spc="-6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내에서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직접</a:t>
            </a:r>
            <a:r>
              <a:rPr dirty="0" sz="2450" spc="-4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API</a:t>
            </a:r>
            <a:r>
              <a:rPr dirty="0" sz="2450" spc="-3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Key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 spc="-10">
                <a:latin typeface="맑은 고딕"/>
                <a:cs typeface="맑은 고딕"/>
              </a:rPr>
              <a:t>assign</a:t>
            </a:r>
            <a:endParaRPr sz="245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  <a:spcBef>
                <a:spcPts val="2760"/>
              </a:spcBef>
            </a:pPr>
            <a:r>
              <a:rPr dirty="0" sz="2100">
                <a:latin typeface="Courier New"/>
                <a:cs typeface="Courier New"/>
              </a:rPr>
              <a:t>openai.api_key</a:t>
            </a:r>
            <a:r>
              <a:rPr dirty="0" sz="2100" spc="-70">
                <a:latin typeface="Courier New"/>
                <a:cs typeface="Courier New"/>
              </a:rPr>
              <a:t> </a:t>
            </a:r>
            <a:r>
              <a:rPr dirty="0" sz="2100">
                <a:latin typeface="Courier New"/>
                <a:cs typeface="Courier New"/>
              </a:rPr>
              <a:t>=</a:t>
            </a:r>
            <a:r>
              <a:rPr dirty="0" sz="2100" spc="-35">
                <a:latin typeface="Courier New"/>
                <a:cs typeface="Courier New"/>
              </a:rPr>
              <a:t> </a:t>
            </a:r>
            <a:r>
              <a:rPr dirty="0" sz="2100" spc="-10">
                <a:solidFill>
                  <a:srgbClr val="A21515"/>
                </a:solidFill>
                <a:latin typeface="Courier New"/>
                <a:cs typeface="Courier New"/>
              </a:rPr>
              <a:t>“xxxxxx……xxx”</a:t>
            </a:r>
            <a:endParaRPr sz="2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Courier New"/>
              <a:cs typeface="Courier New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450">
                <a:latin typeface="맑은 고딕"/>
                <a:cs typeface="맑은 고딕"/>
              </a:rPr>
              <a:t>Key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노출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가능성이</a:t>
            </a:r>
            <a:r>
              <a:rPr dirty="0" sz="2450" spc="-4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크므로</a:t>
            </a:r>
            <a:r>
              <a:rPr dirty="0" sz="2450" spc="-30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가급적</a:t>
            </a:r>
            <a:r>
              <a:rPr dirty="0" sz="2450" spc="-25">
                <a:latin typeface="맑은 고딕"/>
                <a:cs typeface="맑은 고딕"/>
              </a:rPr>
              <a:t> </a:t>
            </a:r>
            <a:r>
              <a:rPr dirty="0" sz="2450">
                <a:latin typeface="맑은 고딕"/>
                <a:cs typeface="맑은 고딕"/>
              </a:rPr>
              <a:t>사용</a:t>
            </a:r>
            <a:r>
              <a:rPr dirty="0" sz="2450" spc="-25">
                <a:latin typeface="맑은 고딕"/>
                <a:cs typeface="맑은 고딕"/>
              </a:rPr>
              <a:t> 않음</a:t>
            </a:r>
            <a:endParaRPr sz="2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0545" y="2114968"/>
            <a:ext cx="118808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/>
              <a:t>설명</a:t>
            </a:r>
            <a:r>
              <a:rPr dirty="0" sz="2100" spc="10"/>
              <a:t> </a:t>
            </a:r>
            <a:r>
              <a:rPr dirty="0" sz="2100" spc="-25"/>
              <a:t>추가</a:t>
            </a:r>
            <a:endParaRPr sz="2100"/>
          </a:p>
        </p:txBody>
      </p:sp>
      <p:sp>
        <p:nvSpPr>
          <p:cNvPr id="3" name="object 3" descr=""/>
          <p:cNvSpPr txBox="1"/>
          <p:nvPr/>
        </p:nvSpPr>
        <p:spPr>
          <a:xfrm>
            <a:off x="870610" y="4570983"/>
            <a:ext cx="2227580" cy="986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0400"/>
              </a:lnSpc>
              <a:spcBef>
                <a:spcPts val="90"/>
              </a:spcBef>
            </a:pPr>
            <a:r>
              <a:rPr dirty="0" sz="2100">
                <a:latin typeface="맑은 고딕"/>
                <a:cs typeface="맑은 고딕"/>
              </a:rPr>
              <a:t>Python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Code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입력 </a:t>
            </a:r>
            <a:r>
              <a:rPr dirty="0" sz="2100" spc="-50">
                <a:latin typeface="맑은 고딕"/>
                <a:cs typeface="맑은 고딕"/>
              </a:rPr>
              <a:t>및</a:t>
            </a:r>
            <a:endParaRPr sz="2100">
              <a:latin typeface="맑은 고딕"/>
              <a:cs typeface="맑은 고딕"/>
            </a:endParaRPr>
          </a:p>
          <a:p>
            <a:pPr algn="ctr">
              <a:lnSpc>
                <a:spcPts val="2520"/>
              </a:lnSpc>
            </a:pPr>
            <a:r>
              <a:rPr dirty="0" sz="2100" spc="-25">
                <a:latin typeface="맑은 고딕"/>
                <a:cs typeface="맑은 고딕"/>
              </a:rPr>
              <a:t>실행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345338" y="1330509"/>
            <a:ext cx="5859780" cy="1741170"/>
            <a:chOff x="3345338" y="1330509"/>
            <a:chExt cx="5859780" cy="17411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3701" y="1338872"/>
              <a:ext cx="5844247" cy="172424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349142" y="1334312"/>
              <a:ext cx="5852160" cy="1733550"/>
            </a:xfrm>
            <a:custGeom>
              <a:avLst/>
              <a:gdLst/>
              <a:ahLst/>
              <a:cxnLst/>
              <a:rect l="l" t="t" r="r" b="b"/>
              <a:pathLst>
                <a:path w="5852159" h="1733550">
                  <a:moveTo>
                    <a:pt x="0" y="0"/>
                  </a:moveTo>
                  <a:lnTo>
                    <a:pt x="5851842" y="0"/>
                  </a:lnTo>
                  <a:lnTo>
                    <a:pt x="5851842" y="1733372"/>
                  </a:lnTo>
                  <a:lnTo>
                    <a:pt x="0" y="1733372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3701" y="3302266"/>
            <a:ext cx="5844247" cy="328853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864580" y="5760288"/>
            <a:ext cx="1726564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50" b="1">
                <a:solidFill>
                  <a:srgbClr val="FF0000"/>
                </a:solidFill>
                <a:latin typeface="맑은 고딕"/>
                <a:cs typeface="맑은 고딕"/>
              </a:rPr>
              <a:t>Python</a:t>
            </a:r>
            <a:r>
              <a:rPr dirty="0" sz="1450" spc="5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50" b="1">
                <a:solidFill>
                  <a:srgbClr val="FF0000"/>
                </a:solidFill>
                <a:latin typeface="맑은 고딕"/>
                <a:cs typeface="맑은 고딕"/>
              </a:rPr>
              <a:t>명령어</a:t>
            </a:r>
            <a:r>
              <a:rPr dirty="0" sz="1450" spc="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50" spc="-25" b="1">
                <a:solidFill>
                  <a:srgbClr val="FF0000"/>
                </a:solidFill>
                <a:latin typeface="맑은 고딕"/>
                <a:cs typeface="맑은 고딕"/>
              </a:rPr>
              <a:t>입력</a:t>
            </a:r>
            <a:endParaRPr sz="14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API</a:t>
            </a:r>
            <a:r>
              <a:rPr dirty="0" spc="-30"/>
              <a:t> </a:t>
            </a:r>
            <a:r>
              <a:rPr dirty="0"/>
              <a:t>Key</a:t>
            </a:r>
            <a:r>
              <a:rPr dirty="0" spc="-30"/>
              <a:t> </a:t>
            </a:r>
            <a:r>
              <a:rPr dirty="0"/>
              <a:t>환경</a:t>
            </a:r>
            <a:r>
              <a:rPr dirty="0" spc="-35"/>
              <a:t> </a:t>
            </a:r>
            <a:r>
              <a:rPr dirty="0"/>
              <a:t>설정</a:t>
            </a:r>
            <a:r>
              <a:rPr dirty="0" spc="-35"/>
              <a:t> </a:t>
            </a:r>
            <a:r>
              <a:rPr dirty="0" spc="-25"/>
              <a:t>방법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61526"/>
            <a:ext cx="7246620" cy="3121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Char char="•"/>
              <a:tabLst>
                <a:tab pos="213995" algn="l"/>
              </a:tabLst>
            </a:pPr>
            <a:r>
              <a:rPr dirty="0" sz="2100">
                <a:latin typeface="Arial"/>
                <a:cs typeface="Arial"/>
              </a:rPr>
              <a:t>pip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install </a:t>
            </a:r>
            <a:r>
              <a:rPr dirty="0" sz="2100" spc="-10">
                <a:latin typeface="Arial"/>
                <a:cs typeface="Arial"/>
              </a:rPr>
              <a:t>--</a:t>
            </a:r>
            <a:r>
              <a:rPr dirty="0" sz="2100">
                <a:latin typeface="Arial"/>
                <a:cs typeface="Arial"/>
              </a:rPr>
              <a:t>upgrade</a:t>
            </a:r>
            <a:r>
              <a:rPr dirty="0" sz="2100" spc="4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openai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200">
              <a:latin typeface="Arial"/>
              <a:cs typeface="Arial"/>
            </a:endParaRPr>
          </a:p>
          <a:p>
            <a:pPr marL="213360" indent="-201295">
              <a:lnSpc>
                <a:spcPct val="100000"/>
              </a:lnSpc>
              <a:spcBef>
                <a:spcPts val="5"/>
              </a:spcBef>
              <a:buChar char="•"/>
              <a:tabLst>
                <a:tab pos="213995" algn="l"/>
              </a:tabLst>
            </a:pPr>
            <a:r>
              <a:rPr dirty="0" sz="2100">
                <a:latin typeface="Arial"/>
                <a:cs typeface="Arial"/>
              </a:rPr>
              <a:t>API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key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맑은 고딕"/>
                <a:cs typeface="맑은 고딕"/>
              </a:rPr>
              <a:t>설정</a:t>
            </a:r>
            <a:r>
              <a:rPr dirty="0" sz="2100" spc="-165">
                <a:latin typeface="맑은 고딕"/>
                <a:cs typeface="맑은 고딕"/>
              </a:rPr>
              <a:t> </a:t>
            </a:r>
            <a:r>
              <a:rPr dirty="0" sz="2100">
                <a:latin typeface="Arial"/>
                <a:cs typeface="Arial"/>
              </a:rPr>
              <a:t>(</a:t>
            </a:r>
            <a:r>
              <a:rPr dirty="0" sz="2450">
                <a:latin typeface="Arial"/>
                <a:cs typeface="Arial"/>
              </a:rPr>
              <a:t>Mac</a:t>
            </a:r>
            <a:r>
              <a:rPr dirty="0" sz="2450" spc="-5">
                <a:latin typeface="Arial"/>
                <a:cs typeface="Arial"/>
              </a:rPr>
              <a:t> </a:t>
            </a:r>
            <a:r>
              <a:rPr dirty="0" sz="2450" spc="-25">
                <a:latin typeface="Arial"/>
                <a:cs typeface="Arial"/>
              </a:rPr>
              <a:t>OS)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250">
              <a:latin typeface="Arial"/>
              <a:cs typeface="Arial"/>
            </a:endParaRPr>
          </a:p>
          <a:p>
            <a:pPr lvl="1" marL="613410" indent="-201295">
              <a:lnSpc>
                <a:spcPct val="100000"/>
              </a:lnSpc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터미널</a:t>
            </a:r>
            <a:r>
              <a:rPr dirty="0" sz="1750" spc="-13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열기</a:t>
            </a:r>
            <a:endParaRPr sz="1750">
              <a:latin typeface="맑은 고딕"/>
              <a:cs typeface="맑은 고딕"/>
            </a:endParaRPr>
          </a:p>
          <a:p>
            <a:pPr lvl="1" marL="613410" indent="-201295">
              <a:lnSpc>
                <a:spcPts val="1995"/>
              </a:lnSpc>
              <a:spcBef>
                <a:spcPts val="229"/>
              </a:spcBef>
              <a:buChar char="•"/>
              <a:tabLst>
                <a:tab pos="614045" algn="l"/>
              </a:tabLst>
            </a:pPr>
            <a:r>
              <a:rPr dirty="0" sz="1750">
                <a:latin typeface="Arial"/>
                <a:cs typeface="Arial"/>
              </a:rPr>
              <a:t>Bash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맑은 고딕"/>
                <a:cs typeface="맑은 고딕"/>
              </a:rPr>
              <a:t>프로필</a:t>
            </a:r>
            <a:r>
              <a:rPr dirty="0" sz="1750" spc="-135">
                <a:latin typeface="맑은 고딕"/>
                <a:cs typeface="맑은 고딕"/>
              </a:rPr>
              <a:t> </a:t>
            </a:r>
            <a:r>
              <a:rPr dirty="0" sz="1750" spc="-35">
                <a:latin typeface="맑은 고딕"/>
                <a:cs typeface="맑은 고딕"/>
              </a:rPr>
              <a:t>편집</a:t>
            </a:r>
            <a:endParaRPr sz="1750">
              <a:latin typeface="맑은 고딕"/>
              <a:cs typeface="맑은 고딕"/>
            </a:endParaRPr>
          </a:p>
          <a:p>
            <a:pPr marL="613410">
              <a:lnSpc>
                <a:spcPts val="1995"/>
              </a:lnSpc>
            </a:pPr>
            <a:r>
              <a:rPr dirty="0" sz="1750">
                <a:latin typeface="Arial"/>
                <a:cs typeface="Arial"/>
              </a:rPr>
              <a:t>nano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~/.bash_profile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맑은 고딕"/>
                <a:cs typeface="맑은 고딕"/>
              </a:rPr>
              <a:t>또는</a:t>
            </a:r>
            <a:r>
              <a:rPr dirty="0" sz="1750" spc="-150">
                <a:latin typeface="맑은 고딕"/>
                <a:cs typeface="맑은 고딕"/>
              </a:rPr>
              <a:t> </a:t>
            </a:r>
            <a:r>
              <a:rPr dirty="0" sz="1750">
                <a:latin typeface="Arial"/>
                <a:cs typeface="Arial"/>
              </a:rPr>
              <a:t>(</a:t>
            </a:r>
            <a:r>
              <a:rPr dirty="0" sz="1750">
                <a:latin typeface="맑은 고딕"/>
                <a:cs typeface="맑은 고딕"/>
              </a:rPr>
              <a:t>최신</a:t>
            </a:r>
            <a:r>
              <a:rPr dirty="0" sz="1750" spc="-150">
                <a:latin typeface="맑은 고딕"/>
                <a:cs typeface="맑은 고딕"/>
              </a:rPr>
              <a:t> </a:t>
            </a:r>
            <a:r>
              <a:rPr dirty="0" sz="1750">
                <a:latin typeface="Arial"/>
                <a:cs typeface="Arial"/>
              </a:rPr>
              <a:t>MacOS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>
                <a:latin typeface="맑은 고딕"/>
                <a:cs typeface="맑은 고딕"/>
              </a:rPr>
              <a:t>버전의</a:t>
            </a:r>
            <a:r>
              <a:rPr dirty="0" sz="1750" spc="-14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경우</a:t>
            </a:r>
            <a:r>
              <a:rPr dirty="0" sz="1750">
                <a:latin typeface="Arial"/>
                <a:cs typeface="Arial"/>
              </a:rPr>
              <a:t>)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nano</a:t>
            </a:r>
            <a:r>
              <a:rPr dirty="0" sz="1750" spc="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~/.zshrc</a:t>
            </a:r>
            <a:endParaRPr sz="1750">
              <a:latin typeface="Arial"/>
              <a:cs typeface="Arial"/>
            </a:endParaRPr>
          </a:p>
          <a:p>
            <a:pPr lvl="1" marL="613410" indent="-20129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750">
                <a:latin typeface="맑은 고딕"/>
                <a:cs typeface="맑은 고딕"/>
              </a:rPr>
              <a:t>환경</a:t>
            </a:r>
            <a:r>
              <a:rPr dirty="0" sz="1750" spc="-14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변수</a:t>
            </a:r>
            <a:r>
              <a:rPr dirty="0" sz="1750" spc="-1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추가</a:t>
            </a:r>
            <a:r>
              <a:rPr dirty="0" sz="1750" spc="-140">
                <a:latin typeface="맑은 고딕"/>
                <a:cs typeface="맑은 고딕"/>
              </a:rPr>
              <a:t> </a:t>
            </a:r>
            <a:r>
              <a:rPr dirty="0" sz="1750">
                <a:latin typeface="Arial"/>
                <a:cs typeface="Arial"/>
              </a:rPr>
              <a:t>:</a:t>
            </a:r>
            <a:r>
              <a:rPr dirty="0" sz="1750" spc="-5">
                <a:latin typeface="Arial"/>
                <a:cs typeface="Arial"/>
              </a:rPr>
              <a:t> </a:t>
            </a:r>
            <a:r>
              <a:rPr dirty="0" sz="1750">
                <a:latin typeface="맑은 고딕"/>
                <a:cs typeface="맑은 고딕"/>
              </a:rPr>
              <a:t>편집기에서</a:t>
            </a:r>
            <a:r>
              <a:rPr dirty="0" sz="1750" spc="-15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아래</a:t>
            </a:r>
            <a:r>
              <a:rPr dirty="0" sz="1750" spc="-13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줄</a:t>
            </a:r>
            <a:r>
              <a:rPr dirty="0" sz="1750" spc="-140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추가</a:t>
            </a:r>
            <a:endParaRPr sz="1750">
              <a:latin typeface="맑은 고딕"/>
              <a:cs typeface="맑은 고딕"/>
            </a:endParaRPr>
          </a:p>
          <a:p>
            <a:pPr marL="2227580">
              <a:lnSpc>
                <a:spcPct val="100000"/>
              </a:lnSpc>
              <a:spcBef>
                <a:spcPts val="670"/>
              </a:spcBef>
            </a:pPr>
            <a:r>
              <a:rPr dirty="0" sz="1750">
                <a:latin typeface="Arial"/>
                <a:cs typeface="Arial"/>
              </a:rPr>
              <a:t>export</a:t>
            </a:r>
            <a:r>
              <a:rPr dirty="0" sz="1750" spc="12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OPENAI_API_KEY='your-api-key-here'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62" y="1324165"/>
            <a:ext cx="5923915" cy="61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>
                <a:latin typeface="Arial"/>
                <a:cs typeface="Arial"/>
              </a:rPr>
              <a:t>API</a:t>
            </a:r>
            <a:r>
              <a:rPr dirty="0" spc="-15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key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/>
              <a:t>설정</a:t>
            </a:r>
            <a:r>
              <a:rPr dirty="0" spc="-315"/>
              <a:t> </a:t>
            </a:r>
            <a:r>
              <a:rPr dirty="0">
                <a:latin typeface="Arial"/>
                <a:cs typeface="Arial"/>
              </a:rPr>
              <a:t>(Windows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-25">
                <a:latin typeface="Arial"/>
                <a:cs typeface="Arial"/>
              </a:rPr>
              <a:t>11)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23922"/>
            <a:ext cx="8606790" cy="310705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현재</a:t>
            </a:r>
            <a:r>
              <a:rPr dirty="0" sz="1900" spc="-19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세션에만</a:t>
            </a:r>
            <a:r>
              <a:rPr dirty="0" sz="1900" spc="-21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설정</a:t>
            </a:r>
            <a:r>
              <a:rPr dirty="0" sz="1900" spc="-195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방법</a:t>
            </a:r>
            <a:endParaRPr sz="190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  <a:spcBef>
                <a:spcPts val="525"/>
              </a:spcBef>
            </a:pPr>
            <a:r>
              <a:rPr dirty="0" sz="1900">
                <a:latin typeface="Arial"/>
                <a:cs typeface="Arial"/>
              </a:rPr>
              <a:t>setx</a:t>
            </a:r>
            <a:r>
              <a:rPr dirty="0" sz="1900" spc="1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OPENAI_API_KEY</a:t>
            </a:r>
            <a:r>
              <a:rPr dirty="0" sz="1900" spc="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“your-api-key-</a:t>
            </a:r>
            <a:r>
              <a:rPr dirty="0" sz="1900" spc="-10">
                <a:latin typeface="Arial"/>
                <a:cs typeface="Arial"/>
              </a:rPr>
              <a:t>here”</a:t>
            </a:r>
            <a:endParaRPr sz="1900">
              <a:latin typeface="Arial"/>
              <a:cs typeface="Arial"/>
            </a:endParaRPr>
          </a:p>
          <a:p>
            <a:pPr marL="412750">
              <a:lnSpc>
                <a:spcPct val="100000"/>
              </a:lnSpc>
              <a:spcBef>
                <a:spcPts val="480"/>
              </a:spcBef>
            </a:pPr>
            <a:r>
              <a:rPr dirty="0" sz="1550">
                <a:latin typeface="Arial"/>
                <a:cs typeface="Arial"/>
              </a:rPr>
              <a:t>(*</a:t>
            </a:r>
            <a:r>
              <a:rPr dirty="0" sz="1550" spc="65">
                <a:latin typeface="Arial"/>
                <a:cs typeface="Arial"/>
              </a:rPr>
              <a:t> </a:t>
            </a:r>
            <a:r>
              <a:rPr dirty="0" sz="1550">
                <a:latin typeface="맑은 고딕"/>
                <a:cs typeface="맑은 고딕"/>
              </a:rPr>
              <a:t>현재</a:t>
            </a:r>
            <a:r>
              <a:rPr dirty="0" sz="1550" spc="-4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세션과</a:t>
            </a:r>
            <a:r>
              <a:rPr dirty="0" sz="1550" spc="-6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단일</a:t>
            </a:r>
            <a:r>
              <a:rPr dirty="0" sz="1550" spc="-4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프로젝트</a:t>
            </a:r>
            <a:r>
              <a:rPr dirty="0" sz="1550" spc="-75">
                <a:latin typeface="맑은 고딕"/>
                <a:cs typeface="맑은 고딕"/>
              </a:rPr>
              <a:t> </a:t>
            </a:r>
            <a:r>
              <a:rPr dirty="0" sz="1550">
                <a:latin typeface="Arial"/>
                <a:cs typeface="Arial"/>
              </a:rPr>
              <a:t>.env</a:t>
            </a:r>
            <a:r>
              <a:rPr dirty="0" sz="1550" spc="65">
                <a:latin typeface="Arial"/>
                <a:cs typeface="Arial"/>
              </a:rPr>
              <a:t> </a:t>
            </a:r>
            <a:r>
              <a:rPr dirty="0" sz="1550">
                <a:latin typeface="맑은 고딕"/>
                <a:cs typeface="맑은 고딕"/>
              </a:rPr>
              <a:t>중복될</a:t>
            </a:r>
            <a:r>
              <a:rPr dirty="0" sz="1550" spc="-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경우</a:t>
            </a:r>
            <a:r>
              <a:rPr dirty="0" sz="1550" spc="-5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현재</a:t>
            </a:r>
            <a:r>
              <a:rPr dirty="0" sz="1550" spc="-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세션이</a:t>
            </a:r>
            <a:r>
              <a:rPr dirty="0" sz="1550" spc="-65">
                <a:latin typeface="맑은 고딕"/>
                <a:cs typeface="맑은 고딕"/>
              </a:rPr>
              <a:t> </a:t>
            </a:r>
            <a:r>
              <a:rPr dirty="0" sz="1550" spc="-20">
                <a:latin typeface="맑은 고딕"/>
                <a:cs typeface="맑은 고딕"/>
              </a:rPr>
              <a:t>우선함</a:t>
            </a:r>
            <a:r>
              <a:rPr dirty="0" sz="1550" spc="-20">
                <a:latin typeface="Arial"/>
                <a:cs typeface="Arial"/>
              </a:rPr>
              <a:t>)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213360" indent="-201295">
              <a:lnSpc>
                <a:spcPct val="100000"/>
              </a:lnSpc>
              <a:spcBef>
                <a:spcPts val="168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latin typeface="맑은 고딕"/>
                <a:cs typeface="맑은 고딕"/>
              </a:rPr>
              <a:t>환경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파일로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영구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설정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방법</a:t>
            </a:r>
            <a:endParaRPr sz="190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  <a:spcBef>
                <a:spcPts val="434"/>
              </a:spcBef>
            </a:pPr>
            <a:r>
              <a:rPr dirty="0" sz="1750">
                <a:latin typeface="맑은 고딕"/>
                <a:cs typeface="맑은 고딕"/>
              </a:rPr>
              <a:t>설정</a:t>
            </a:r>
            <a:r>
              <a:rPr dirty="0" sz="1750" spc="-140">
                <a:latin typeface="맑은 고딕"/>
                <a:cs typeface="맑은 고딕"/>
              </a:rPr>
              <a:t> </a:t>
            </a:r>
            <a:r>
              <a:rPr dirty="0" sz="1750">
                <a:latin typeface="Arial"/>
                <a:cs typeface="Arial"/>
              </a:rPr>
              <a:t>-&gt;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맑은 고딕"/>
                <a:cs typeface="맑은 고딕"/>
              </a:rPr>
              <a:t>시스템</a:t>
            </a:r>
            <a:r>
              <a:rPr dirty="0" sz="1750" spc="-145">
                <a:latin typeface="맑은 고딕"/>
                <a:cs typeface="맑은 고딕"/>
              </a:rPr>
              <a:t> </a:t>
            </a:r>
            <a:r>
              <a:rPr dirty="0" sz="1750">
                <a:latin typeface="Arial"/>
                <a:cs typeface="Arial"/>
              </a:rPr>
              <a:t>-&gt;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맑은 고딕"/>
                <a:cs typeface="맑은 고딕"/>
              </a:rPr>
              <a:t>정보</a:t>
            </a:r>
            <a:r>
              <a:rPr dirty="0" sz="1750" spc="-140">
                <a:latin typeface="맑은 고딕"/>
                <a:cs typeface="맑은 고딕"/>
              </a:rPr>
              <a:t> </a:t>
            </a:r>
            <a:r>
              <a:rPr dirty="0" sz="1750">
                <a:latin typeface="Arial"/>
                <a:cs typeface="Arial"/>
              </a:rPr>
              <a:t>-&gt;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맑은 고딕"/>
                <a:cs typeface="맑은 고딕"/>
              </a:rPr>
              <a:t>고급시스템설정</a:t>
            </a:r>
            <a:r>
              <a:rPr dirty="0" sz="1750" spc="-140">
                <a:latin typeface="맑은 고딕"/>
                <a:cs typeface="맑은 고딕"/>
              </a:rPr>
              <a:t> </a:t>
            </a:r>
            <a:r>
              <a:rPr dirty="0" sz="1750">
                <a:latin typeface="Arial"/>
                <a:cs typeface="Arial"/>
              </a:rPr>
              <a:t>-&gt;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맑은 고딕"/>
                <a:cs typeface="맑은 고딕"/>
              </a:rPr>
              <a:t>환경변수</a:t>
            </a:r>
            <a:r>
              <a:rPr dirty="0" sz="1750" spc="-135">
                <a:latin typeface="맑은 고딕"/>
                <a:cs typeface="맑은 고딕"/>
              </a:rPr>
              <a:t> </a:t>
            </a:r>
            <a:r>
              <a:rPr dirty="0" sz="1750">
                <a:latin typeface="Arial"/>
                <a:cs typeface="Arial"/>
              </a:rPr>
              <a:t>-&gt;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맑은 고딕"/>
                <a:cs typeface="맑은 고딕"/>
              </a:rPr>
              <a:t>시스템변수</a:t>
            </a:r>
            <a:r>
              <a:rPr dirty="0" sz="1750" spc="-135">
                <a:latin typeface="맑은 고딕"/>
                <a:cs typeface="맑은 고딕"/>
              </a:rPr>
              <a:t> </a:t>
            </a:r>
            <a:r>
              <a:rPr dirty="0" sz="1750">
                <a:latin typeface="Arial"/>
                <a:cs typeface="Arial"/>
              </a:rPr>
              <a:t>-&gt;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새로만들기</a:t>
            </a:r>
            <a:endParaRPr sz="175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  <a:spcBef>
                <a:spcPts val="10"/>
              </a:spcBef>
            </a:pPr>
            <a:r>
              <a:rPr dirty="0" sz="1750">
                <a:latin typeface="Arial"/>
                <a:cs typeface="Arial"/>
              </a:rPr>
              <a:t>-&gt;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43740"/>
                </a:solidFill>
                <a:latin typeface="맑은 고딕"/>
                <a:cs typeface="맑은 고딕"/>
              </a:rPr>
              <a:t>변수</a:t>
            </a:r>
            <a:r>
              <a:rPr dirty="0" sz="1750" spc="-15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1750">
                <a:solidFill>
                  <a:srgbClr val="343740"/>
                </a:solidFill>
                <a:latin typeface="맑은 고딕"/>
                <a:cs typeface="맑은 고딕"/>
              </a:rPr>
              <a:t>이름으로</a:t>
            </a:r>
            <a:r>
              <a:rPr dirty="0" sz="1750" spc="-14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1750">
                <a:solidFill>
                  <a:srgbClr val="343740"/>
                </a:solidFill>
                <a:latin typeface="Arial"/>
                <a:cs typeface="Arial"/>
              </a:rPr>
              <a:t>OPENAI_API_KEY</a:t>
            </a:r>
            <a:r>
              <a:rPr dirty="0" sz="1750">
                <a:solidFill>
                  <a:srgbClr val="343740"/>
                </a:solidFill>
                <a:latin typeface="맑은 고딕"/>
                <a:cs typeface="맑은 고딕"/>
              </a:rPr>
              <a:t>를</a:t>
            </a:r>
            <a:r>
              <a:rPr dirty="0" sz="1750" spc="-8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1750">
                <a:solidFill>
                  <a:srgbClr val="343740"/>
                </a:solidFill>
                <a:latin typeface="맑은 고딕"/>
                <a:cs typeface="맑은 고딕"/>
              </a:rPr>
              <a:t>입력하고</a:t>
            </a:r>
            <a:r>
              <a:rPr dirty="0" sz="1750" spc="-15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1750">
                <a:solidFill>
                  <a:srgbClr val="343740"/>
                </a:solidFill>
                <a:latin typeface="맑은 고딕"/>
                <a:cs typeface="맑은 고딕"/>
              </a:rPr>
              <a:t>변수</a:t>
            </a:r>
            <a:r>
              <a:rPr dirty="0" sz="1750" spc="-14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1750">
                <a:solidFill>
                  <a:srgbClr val="343740"/>
                </a:solidFill>
                <a:latin typeface="맑은 고딕"/>
                <a:cs typeface="맑은 고딕"/>
              </a:rPr>
              <a:t>값으로</a:t>
            </a:r>
            <a:r>
              <a:rPr dirty="0" sz="1750" spc="-240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1750">
                <a:solidFill>
                  <a:srgbClr val="343740"/>
                </a:solidFill>
                <a:latin typeface="Arial"/>
                <a:cs typeface="Arial"/>
              </a:rPr>
              <a:t>API</a:t>
            </a:r>
            <a:r>
              <a:rPr dirty="0" sz="1750" spc="-5">
                <a:solidFill>
                  <a:srgbClr val="34374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43740"/>
                </a:solidFill>
                <a:latin typeface="맑은 고딕"/>
                <a:cs typeface="맑은 고딕"/>
              </a:rPr>
              <a:t>키를</a:t>
            </a:r>
            <a:r>
              <a:rPr dirty="0" sz="1750" spc="-145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1750" spc="-25">
                <a:solidFill>
                  <a:srgbClr val="343740"/>
                </a:solidFill>
                <a:latin typeface="맑은 고딕"/>
                <a:cs typeface="맑은 고딕"/>
              </a:rPr>
              <a:t>입력</a:t>
            </a:r>
            <a:endParaRPr sz="17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  <a:spcBef>
                <a:spcPts val="5"/>
              </a:spcBef>
            </a:pPr>
            <a:r>
              <a:rPr dirty="0" sz="1900">
                <a:solidFill>
                  <a:srgbClr val="343740"/>
                </a:solidFill>
                <a:latin typeface="맑은 고딕"/>
                <a:cs typeface="맑은 고딕"/>
              </a:rPr>
              <a:t>확인</a:t>
            </a:r>
            <a:r>
              <a:rPr dirty="0" sz="1900" spc="-114">
                <a:solidFill>
                  <a:srgbClr val="34374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43740"/>
                </a:solidFill>
                <a:latin typeface="Arial"/>
                <a:cs typeface="Arial"/>
              </a:rPr>
              <a:t>:</a:t>
            </a:r>
            <a:r>
              <a:rPr dirty="0" sz="1900" spc="50">
                <a:solidFill>
                  <a:srgbClr val="34374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343740"/>
                </a:solidFill>
                <a:latin typeface="Arial"/>
                <a:cs typeface="Arial"/>
              </a:rPr>
              <a:t>echo</a:t>
            </a:r>
            <a:r>
              <a:rPr dirty="0" sz="1900" spc="10">
                <a:solidFill>
                  <a:srgbClr val="34374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343740"/>
                </a:solidFill>
                <a:latin typeface="Arial"/>
                <a:cs typeface="Arial"/>
              </a:rPr>
              <a:t>%OPENAI_API_KEY%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47185" y="1737188"/>
            <a:ext cx="5221605" cy="3596640"/>
            <a:chOff x="847185" y="1737188"/>
            <a:chExt cx="5221605" cy="35966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940" y="1740992"/>
              <a:ext cx="5218557" cy="358861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50988" y="1740992"/>
              <a:ext cx="5214620" cy="3589020"/>
            </a:xfrm>
            <a:custGeom>
              <a:avLst/>
              <a:gdLst/>
              <a:ahLst/>
              <a:cxnLst/>
              <a:rect l="l" t="t" r="r" b="b"/>
              <a:pathLst>
                <a:path w="5214620" h="3589020">
                  <a:moveTo>
                    <a:pt x="0" y="0"/>
                  </a:moveTo>
                  <a:lnTo>
                    <a:pt x="5213997" y="0"/>
                  </a:lnTo>
                  <a:lnTo>
                    <a:pt x="5213997" y="3588613"/>
                  </a:lnTo>
                  <a:lnTo>
                    <a:pt x="0" y="3588613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7049166" y="902493"/>
            <a:ext cx="2465070" cy="2787650"/>
            <a:chOff x="7049166" y="902493"/>
            <a:chExt cx="2465070" cy="278765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9934" y="906297"/>
              <a:ext cx="2458567" cy="277827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052970" y="906297"/>
              <a:ext cx="2457450" cy="2780030"/>
            </a:xfrm>
            <a:custGeom>
              <a:avLst/>
              <a:gdLst/>
              <a:ahLst/>
              <a:cxnLst/>
              <a:rect l="l" t="t" r="r" b="b"/>
              <a:pathLst>
                <a:path w="2457450" h="2780029">
                  <a:moveTo>
                    <a:pt x="0" y="0"/>
                  </a:moveTo>
                  <a:lnTo>
                    <a:pt x="2457056" y="0"/>
                  </a:lnTo>
                  <a:lnTo>
                    <a:pt x="2457056" y="2779801"/>
                  </a:lnTo>
                  <a:lnTo>
                    <a:pt x="0" y="2779801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7049166" y="3866597"/>
            <a:ext cx="2486025" cy="2787650"/>
            <a:chOff x="7049166" y="3866597"/>
            <a:chExt cx="2486025" cy="278765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9934" y="3871925"/>
              <a:ext cx="2482926" cy="277980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052970" y="3870401"/>
              <a:ext cx="2478405" cy="2780030"/>
            </a:xfrm>
            <a:custGeom>
              <a:avLst/>
              <a:gdLst/>
              <a:ahLst/>
              <a:cxnLst/>
              <a:rect l="l" t="t" r="r" b="b"/>
              <a:pathLst>
                <a:path w="2478404" h="2780029">
                  <a:moveTo>
                    <a:pt x="0" y="0"/>
                  </a:moveTo>
                  <a:lnTo>
                    <a:pt x="2478366" y="0"/>
                  </a:lnTo>
                  <a:lnTo>
                    <a:pt x="2478366" y="2779801"/>
                  </a:lnTo>
                  <a:lnTo>
                    <a:pt x="0" y="2779801"/>
                  </a:lnTo>
                  <a:lnTo>
                    <a:pt x="0" y="0"/>
                  </a:lnTo>
                  <a:close/>
                </a:path>
              </a:pathLst>
            </a:custGeom>
            <a:ln w="7607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4623333" y="4085170"/>
            <a:ext cx="717550" cy="251460"/>
          </a:xfrm>
          <a:custGeom>
            <a:avLst/>
            <a:gdLst/>
            <a:ahLst/>
            <a:cxnLst/>
            <a:rect l="l" t="t" r="r" b="b"/>
            <a:pathLst>
              <a:path w="717550" h="251460">
                <a:moveTo>
                  <a:pt x="0" y="41122"/>
                </a:moveTo>
                <a:lnTo>
                  <a:pt x="3234" y="25058"/>
                </a:lnTo>
                <a:lnTo>
                  <a:pt x="12176" y="11993"/>
                </a:lnTo>
                <a:lnTo>
                  <a:pt x="25685" y="3212"/>
                </a:lnTo>
                <a:lnTo>
                  <a:pt x="42621" y="0"/>
                </a:lnTo>
                <a:lnTo>
                  <a:pt x="675919" y="0"/>
                </a:lnTo>
                <a:lnTo>
                  <a:pt x="691974" y="3212"/>
                </a:lnTo>
                <a:lnTo>
                  <a:pt x="705030" y="11993"/>
                </a:lnTo>
                <a:lnTo>
                  <a:pt x="713806" y="25058"/>
                </a:lnTo>
                <a:lnTo>
                  <a:pt x="717016" y="41122"/>
                </a:lnTo>
                <a:lnTo>
                  <a:pt x="717016" y="208673"/>
                </a:lnTo>
                <a:lnTo>
                  <a:pt x="713806" y="224975"/>
                </a:lnTo>
                <a:lnTo>
                  <a:pt x="705030" y="238564"/>
                </a:lnTo>
                <a:lnTo>
                  <a:pt x="691974" y="247869"/>
                </a:lnTo>
                <a:lnTo>
                  <a:pt x="675919" y="251320"/>
                </a:lnTo>
                <a:lnTo>
                  <a:pt x="42621" y="251320"/>
                </a:lnTo>
                <a:lnTo>
                  <a:pt x="25685" y="247869"/>
                </a:lnTo>
                <a:lnTo>
                  <a:pt x="12176" y="238564"/>
                </a:lnTo>
                <a:lnTo>
                  <a:pt x="3234" y="224975"/>
                </a:lnTo>
                <a:lnTo>
                  <a:pt x="0" y="208673"/>
                </a:lnTo>
                <a:lnTo>
                  <a:pt x="0" y="41122"/>
                </a:lnTo>
                <a:close/>
              </a:path>
            </a:pathLst>
          </a:custGeom>
          <a:ln w="1065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636203" y="3117951"/>
            <a:ext cx="773430" cy="251460"/>
          </a:xfrm>
          <a:custGeom>
            <a:avLst/>
            <a:gdLst/>
            <a:ahLst/>
            <a:cxnLst/>
            <a:rect l="l" t="t" r="r" b="b"/>
            <a:pathLst>
              <a:path w="773429" h="251460">
                <a:moveTo>
                  <a:pt x="0" y="41122"/>
                </a:moveTo>
                <a:lnTo>
                  <a:pt x="3235" y="25058"/>
                </a:lnTo>
                <a:lnTo>
                  <a:pt x="12180" y="11993"/>
                </a:lnTo>
                <a:lnTo>
                  <a:pt x="25690" y="3212"/>
                </a:lnTo>
                <a:lnTo>
                  <a:pt x="42621" y="0"/>
                </a:lnTo>
                <a:lnTo>
                  <a:pt x="732243" y="0"/>
                </a:lnTo>
                <a:lnTo>
                  <a:pt x="748298" y="3212"/>
                </a:lnTo>
                <a:lnTo>
                  <a:pt x="761355" y="11993"/>
                </a:lnTo>
                <a:lnTo>
                  <a:pt x="770130" y="25058"/>
                </a:lnTo>
                <a:lnTo>
                  <a:pt x="773341" y="41122"/>
                </a:lnTo>
                <a:lnTo>
                  <a:pt x="773341" y="208673"/>
                </a:lnTo>
                <a:lnTo>
                  <a:pt x="770130" y="224975"/>
                </a:lnTo>
                <a:lnTo>
                  <a:pt x="761355" y="238564"/>
                </a:lnTo>
                <a:lnTo>
                  <a:pt x="748298" y="247869"/>
                </a:lnTo>
                <a:lnTo>
                  <a:pt x="732243" y="251320"/>
                </a:lnTo>
                <a:lnTo>
                  <a:pt x="42621" y="251320"/>
                </a:lnTo>
                <a:lnTo>
                  <a:pt x="25690" y="247869"/>
                </a:lnTo>
                <a:lnTo>
                  <a:pt x="12180" y="238564"/>
                </a:lnTo>
                <a:lnTo>
                  <a:pt x="3235" y="224975"/>
                </a:lnTo>
                <a:lnTo>
                  <a:pt x="0" y="208673"/>
                </a:lnTo>
                <a:lnTo>
                  <a:pt x="0" y="41122"/>
                </a:lnTo>
                <a:close/>
              </a:path>
            </a:pathLst>
          </a:custGeom>
          <a:ln w="1065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7534033" y="6089675"/>
            <a:ext cx="775335" cy="251460"/>
          </a:xfrm>
          <a:custGeom>
            <a:avLst/>
            <a:gdLst/>
            <a:ahLst/>
            <a:cxnLst/>
            <a:rect l="l" t="t" r="r" b="b"/>
            <a:pathLst>
              <a:path w="775334" h="251460">
                <a:moveTo>
                  <a:pt x="0" y="42646"/>
                </a:moveTo>
                <a:lnTo>
                  <a:pt x="3448" y="26344"/>
                </a:lnTo>
                <a:lnTo>
                  <a:pt x="12747" y="12755"/>
                </a:lnTo>
                <a:lnTo>
                  <a:pt x="26328" y="3450"/>
                </a:lnTo>
                <a:lnTo>
                  <a:pt x="42621" y="0"/>
                </a:lnTo>
                <a:lnTo>
                  <a:pt x="732243" y="0"/>
                </a:lnTo>
                <a:lnTo>
                  <a:pt x="748536" y="3450"/>
                </a:lnTo>
                <a:lnTo>
                  <a:pt x="762117" y="12755"/>
                </a:lnTo>
                <a:lnTo>
                  <a:pt x="771416" y="26344"/>
                </a:lnTo>
                <a:lnTo>
                  <a:pt x="774865" y="42646"/>
                </a:lnTo>
                <a:lnTo>
                  <a:pt x="774865" y="210197"/>
                </a:lnTo>
                <a:lnTo>
                  <a:pt x="771416" y="226261"/>
                </a:lnTo>
                <a:lnTo>
                  <a:pt x="762117" y="239326"/>
                </a:lnTo>
                <a:lnTo>
                  <a:pt x="748536" y="248107"/>
                </a:lnTo>
                <a:lnTo>
                  <a:pt x="732243" y="251320"/>
                </a:lnTo>
                <a:lnTo>
                  <a:pt x="42621" y="251320"/>
                </a:lnTo>
                <a:lnTo>
                  <a:pt x="26328" y="248107"/>
                </a:lnTo>
                <a:lnTo>
                  <a:pt x="12747" y="239326"/>
                </a:lnTo>
                <a:lnTo>
                  <a:pt x="3448" y="226261"/>
                </a:lnTo>
                <a:lnTo>
                  <a:pt x="0" y="210197"/>
                </a:lnTo>
                <a:lnTo>
                  <a:pt x="0" y="42646"/>
                </a:lnTo>
                <a:close/>
              </a:path>
            </a:pathLst>
          </a:custGeom>
          <a:ln w="1065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22782" y="1347177"/>
            <a:ext cx="378460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latin typeface="맑은 고딕"/>
                <a:cs typeface="맑은 고딕"/>
              </a:rPr>
              <a:t>환경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파일로</a:t>
            </a:r>
            <a:r>
              <a:rPr dirty="0" sz="1550" spc="55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영구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설정</a:t>
            </a:r>
            <a:r>
              <a:rPr dirty="0" sz="1550" spc="7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방법</a:t>
            </a:r>
            <a:r>
              <a:rPr dirty="0" sz="1550" spc="60">
                <a:latin typeface="맑은 고딕"/>
                <a:cs typeface="맑은 고딕"/>
              </a:rPr>
              <a:t> </a:t>
            </a:r>
            <a:r>
              <a:rPr dirty="0" sz="1550">
                <a:latin typeface="맑은 고딕"/>
                <a:cs typeface="맑은 고딕"/>
              </a:rPr>
              <a:t>(windows</a:t>
            </a:r>
            <a:r>
              <a:rPr dirty="0" sz="1550" spc="80">
                <a:latin typeface="맑은 고딕"/>
                <a:cs typeface="맑은 고딕"/>
              </a:rPr>
              <a:t> </a:t>
            </a:r>
            <a:r>
              <a:rPr dirty="0" sz="1550" spc="-25">
                <a:latin typeface="맑은 고딕"/>
                <a:cs typeface="맑은 고딕"/>
              </a:rPr>
              <a:t>11)</a:t>
            </a:r>
            <a:endParaRPr sz="15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6766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단일</a:t>
            </a:r>
            <a:r>
              <a:rPr dirty="0" spc="-35"/>
              <a:t> </a:t>
            </a:r>
            <a:r>
              <a:rPr dirty="0"/>
              <a:t>프로젝트에</a:t>
            </a:r>
            <a:r>
              <a:rPr dirty="0" spc="-60"/>
              <a:t> </a:t>
            </a:r>
            <a:r>
              <a:rPr dirty="0"/>
              <a:t>대해</a:t>
            </a:r>
            <a:r>
              <a:rPr dirty="0" spc="-35"/>
              <a:t> </a:t>
            </a:r>
            <a:r>
              <a:rPr dirty="0"/>
              <a:t>API</a:t>
            </a:r>
            <a:r>
              <a:rPr dirty="0" spc="-25"/>
              <a:t> </a:t>
            </a:r>
            <a:r>
              <a:rPr dirty="0"/>
              <a:t>key</a:t>
            </a:r>
            <a:r>
              <a:rPr dirty="0" spc="-40"/>
              <a:t> </a:t>
            </a:r>
            <a:r>
              <a:rPr dirty="0"/>
              <a:t>설정</a:t>
            </a:r>
            <a:r>
              <a:rPr dirty="0" spc="-35"/>
              <a:t> </a:t>
            </a:r>
            <a:r>
              <a:rPr dirty="0" spc="-25"/>
              <a:t>방법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3033" y="2364270"/>
            <a:ext cx="8179434" cy="402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.env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–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API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키가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포함된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로컬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생성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30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.gitignore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에</a:t>
            </a:r>
            <a:r>
              <a:rPr dirty="0" sz="2100" spc="-10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.env</a:t>
            </a:r>
            <a:r>
              <a:rPr dirty="0" sz="2100" spc="5">
                <a:latin typeface="맑은 고딕"/>
                <a:cs typeface="맑은 고딕"/>
              </a:rPr>
              <a:t> </a:t>
            </a:r>
            <a:r>
              <a:rPr dirty="0" sz="2100">
                <a:latin typeface="맑은 고딕"/>
                <a:cs typeface="맑은 고딕"/>
              </a:rPr>
              <a:t>파일</a:t>
            </a:r>
            <a:r>
              <a:rPr dirty="0" sz="2100" spc="-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포함</a:t>
            </a:r>
            <a:endParaRPr sz="2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2050">
              <a:latin typeface="맑은 고딕"/>
              <a:cs typeface="맑은 고딕"/>
            </a:endParaRPr>
          </a:p>
          <a:p>
            <a:pPr marL="213360" indent="-201295">
              <a:lnSpc>
                <a:spcPct val="100000"/>
              </a:lnSpc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Python</a:t>
            </a:r>
            <a:r>
              <a:rPr dirty="0" sz="2100" spc="10">
                <a:latin typeface="맑은 고딕"/>
                <a:cs typeface="맑은 고딕"/>
              </a:rPr>
              <a:t> </a:t>
            </a:r>
            <a:r>
              <a:rPr dirty="0" sz="2100" spc="-20">
                <a:latin typeface="맑은 고딕"/>
                <a:cs typeface="맑은 고딕"/>
              </a:rPr>
              <a:t>code</a:t>
            </a:r>
            <a:endParaRPr sz="210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  <a:spcBef>
                <a:spcPts val="290"/>
              </a:spcBef>
            </a:pPr>
            <a:r>
              <a:rPr dirty="0" sz="1400">
                <a:latin typeface="맑은 고딕"/>
                <a:cs typeface="맑은 고딕"/>
              </a:rPr>
              <a:t>pip</a:t>
            </a:r>
            <a:r>
              <a:rPr dirty="0" sz="1400" spc="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install</a:t>
            </a:r>
            <a:r>
              <a:rPr dirty="0" sz="1400" spc="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python-dotenv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</a:pPr>
            <a:r>
              <a:rPr dirty="0" sz="1400">
                <a:latin typeface="맑은 고딕"/>
                <a:cs typeface="맑은 고딕"/>
              </a:rPr>
              <a:t>from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dotenv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import</a:t>
            </a:r>
            <a:r>
              <a:rPr dirty="0" sz="1400" spc="-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load_dotenv,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find_dotenv</a:t>
            </a:r>
            <a:endParaRPr sz="140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  <a:spcBef>
                <a:spcPts val="275"/>
              </a:spcBef>
              <a:tabLst>
                <a:tab pos="3138170" algn="l"/>
              </a:tabLst>
            </a:pPr>
            <a:r>
              <a:rPr dirty="0" sz="1400">
                <a:latin typeface="맑은 고딕"/>
                <a:cs typeface="맑은 고딕"/>
              </a:rPr>
              <a:t>_ =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load_dotenv(find_dotenv())</a:t>
            </a:r>
            <a:r>
              <a:rPr dirty="0" sz="1400">
                <a:latin typeface="맑은 고딕"/>
                <a:cs typeface="맑은 고딕"/>
              </a:rPr>
              <a:t>	#</a:t>
            </a:r>
            <a:r>
              <a:rPr dirty="0" sz="1400" spc="-2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local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.env</a:t>
            </a:r>
            <a:r>
              <a:rPr dirty="0" sz="1400" spc="-2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file을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읽어서</a:t>
            </a:r>
            <a:r>
              <a:rPr dirty="0" sz="1400" spc="-3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os.environ</a:t>
            </a:r>
            <a:r>
              <a:rPr dirty="0" sz="1400" spc="-3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에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OPENAI_API_KEY</a:t>
            </a:r>
            <a:r>
              <a:rPr dirty="0" sz="1400" spc="455">
                <a:latin typeface="맑은 고딕"/>
                <a:cs typeface="맑은 고딕"/>
              </a:rPr>
              <a:t> </a:t>
            </a:r>
            <a:r>
              <a:rPr dirty="0" sz="1400" spc="-25">
                <a:latin typeface="맑은 고딕"/>
                <a:cs typeface="맑은 고딕"/>
              </a:rPr>
              <a:t>추가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</a:pPr>
            <a:r>
              <a:rPr dirty="0" sz="1400">
                <a:latin typeface="맑은 고딕"/>
                <a:cs typeface="맑은 고딕"/>
              </a:rPr>
              <a:t>from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openai import </a:t>
            </a:r>
            <a:r>
              <a:rPr dirty="0" sz="1400" spc="-10">
                <a:latin typeface="맑은 고딕"/>
                <a:cs typeface="맑은 고딕"/>
              </a:rPr>
              <a:t>OpenAI</a:t>
            </a:r>
            <a:endParaRPr sz="1400">
              <a:latin typeface="맑은 고딕"/>
              <a:cs typeface="맑은 고딕"/>
            </a:endParaRPr>
          </a:p>
          <a:p>
            <a:pPr marL="412750">
              <a:lnSpc>
                <a:spcPct val="100000"/>
              </a:lnSpc>
              <a:spcBef>
                <a:spcPts val="275"/>
              </a:spcBef>
            </a:pPr>
            <a:r>
              <a:rPr dirty="0" sz="1400">
                <a:latin typeface="맑은 고딕"/>
                <a:cs typeface="맑은 고딕"/>
              </a:rPr>
              <a:t>client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=</a:t>
            </a:r>
            <a:r>
              <a:rPr dirty="0" sz="1400" spc="1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OpenAI()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# </a:t>
            </a:r>
            <a:r>
              <a:rPr dirty="0" sz="1400" spc="-10">
                <a:latin typeface="맑은 고딕"/>
                <a:cs typeface="맑은 고딕"/>
              </a:rPr>
              <a:t>os.environ.get("OPENAI_API_KEY")을</a:t>
            </a:r>
            <a:r>
              <a:rPr dirty="0" sz="1400">
                <a:latin typeface="맑은 고딕"/>
                <a:cs typeface="맑은 고딕"/>
              </a:rPr>
              <a:t> default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로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사용하여 API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>
                <a:latin typeface="맑은 고딕"/>
                <a:cs typeface="맑은 고딕"/>
              </a:rPr>
              <a:t>Key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 spc="-25">
                <a:latin typeface="맑은 고딕"/>
                <a:cs typeface="맑은 고딕"/>
              </a:rPr>
              <a:t>이용</a:t>
            </a:r>
            <a:endParaRPr sz="140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63" y="2767622"/>
            <a:ext cx="4525899" cy="46846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7747" y="3539871"/>
            <a:ext cx="2307856" cy="476758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2278" rIns="0" bIns="0" rtlCol="0" vert="horz">
            <a:spAutoFit/>
          </a:bodyPr>
          <a:lstStyle/>
          <a:p>
            <a:pPr marL="501015">
              <a:lnSpc>
                <a:spcPct val="100000"/>
              </a:lnSpc>
              <a:spcBef>
                <a:spcPts val="110"/>
              </a:spcBef>
            </a:pPr>
            <a:r>
              <a:rPr dirty="0"/>
              <a:t>실습:</a:t>
            </a:r>
            <a:r>
              <a:rPr dirty="0" spc="-50"/>
              <a:t> </a:t>
            </a:r>
            <a:r>
              <a:rPr dirty="0"/>
              <a:t>101_Image</a:t>
            </a:r>
            <a:r>
              <a:rPr dirty="0" spc="-50"/>
              <a:t> </a:t>
            </a:r>
            <a:r>
              <a:rPr dirty="0" spc="-25"/>
              <a:t>생성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75855" y="2136584"/>
            <a:ext cx="16046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2100">
                <a:latin typeface="맑은 고딕"/>
                <a:cs typeface="맑은 고딕"/>
              </a:rPr>
              <a:t>Image</a:t>
            </a:r>
            <a:r>
              <a:rPr dirty="0" sz="2100" spc="15">
                <a:latin typeface="맑은 고딕"/>
                <a:cs typeface="맑은 고딕"/>
              </a:rPr>
              <a:t> </a:t>
            </a:r>
            <a:r>
              <a:rPr dirty="0" sz="2100" spc="-25">
                <a:latin typeface="맑은 고딕"/>
                <a:cs typeface="맑은 고딕"/>
              </a:rPr>
              <a:t>생성</a:t>
            </a:r>
            <a:endParaRPr sz="2100">
              <a:latin typeface="맑은 고딕"/>
              <a:cs typeface="맑은 고딕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0913" y="2140076"/>
            <a:ext cx="5720930" cy="119611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925" y="3544442"/>
            <a:ext cx="2660778" cy="2661708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4972" y="2982836"/>
            <a:ext cx="4472305" cy="8267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250"/>
              <a:t>Core</a:t>
            </a:r>
            <a:r>
              <a:rPr dirty="0" sz="5250" spc="-60"/>
              <a:t> </a:t>
            </a:r>
            <a:r>
              <a:rPr dirty="0" sz="5250" spc="-10"/>
              <a:t>Concepts</a:t>
            </a:r>
            <a:endParaRPr sz="525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1731" rIns="0" bIns="0" rtlCol="0" vert="horz">
            <a:spAutoFit/>
          </a:bodyPr>
          <a:lstStyle/>
          <a:p>
            <a:pPr marL="795020">
              <a:lnSpc>
                <a:spcPct val="100000"/>
              </a:lnSpc>
              <a:spcBef>
                <a:spcPts val="110"/>
              </a:spcBef>
            </a:pPr>
            <a:r>
              <a:rPr dirty="0" sz="4550"/>
              <a:t>OpenAI</a:t>
            </a:r>
            <a:r>
              <a:rPr dirty="0" sz="4550" spc="-5"/>
              <a:t> </a:t>
            </a:r>
            <a:r>
              <a:rPr dirty="0" sz="4550"/>
              <a:t>API</a:t>
            </a:r>
            <a:r>
              <a:rPr dirty="0" sz="4550" spc="-50"/>
              <a:t> </a:t>
            </a:r>
            <a:r>
              <a:rPr dirty="0" sz="4550"/>
              <a:t>주요</a:t>
            </a:r>
            <a:r>
              <a:rPr dirty="0" sz="4550" spc="-25"/>
              <a:t> </a:t>
            </a:r>
            <a:r>
              <a:rPr dirty="0" sz="4550" spc="-10"/>
              <a:t>Component</a:t>
            </a:r>
            <a:endParaRPr sz="4550"/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917213" y="2238317"/>
          <a:ext cx="9008110" cy="4043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0730"/>
                <a:gridCol w="6965950"/>
              </a:tblGrid>
              <a:tr h="405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baseline="-4761" sz="2625" b="1">
                          <a:latin typeface="맑은 고딕"/>
                          <a:cs typeface="맑은 고딕"/>
                        </a:rPr>
                        <a:t>주요</a:t>
                      </a:r>
                      <a:r>
                        <a:rPr dirty="0" baseline="-4761" sz="2625" spc="-225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750" spc="-10" b="1">
                          <a:latin typeface="Arial"/>
                          <a:cs typeface="Arial"/>
                        </a:rPr>
                        <a:t>Component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750" b="1">
                          <a:latin typeface="Arial"/>
                          <a:cs typeface="Arial"/>
                        </a:rPr>
                        <a:t>Component</a:t>
                      </a:r>
                      <a:r>
                        <a:rPr dirty="0" sz="175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-4761" sz="2625" spc="-37" b="1">
                          <a:latin typeface="맑은 고딕"/>
                          <a:cs typeface="맑은 고딕"/>
                        </a:rPr>
                        <a:t>설명</a:t>
                      </a:r>
                      <a:endParaRPr baseline="-4761" sz="2625">
                        <a:latin typeface="맑은 고딕"/>
                        <a:cs typeface="맑은 고딕"/>
                      </a:endParaRPr>
                    </a:p>
                  </a:txBody>
                  <a:tcPr marL="0" marR="0" marB="0" marT="558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baseline="3968" sz="2100" spc="-44">
                          <a:latin typeface="Arial"/>
                          <a:cs typeface="Arial"/>
                        </a:rPr>
                        <a:t>GPT-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5,</a:t>
                      </a:r>
                      <a:r>
                        <a:rPr dirty="0" baseline="3968" sz="21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3968" sz="2100" spc="-44">
                          <a:latin typeface="Arial"/>
                          <a:cs typeface="Arial"/>
                        </a:rPr>
                        <a:t>GPT-</a:t>
                      </a:r>
                      <a:r>
                        <a:rPr dirty="0" baseline="3968" sz="2100" spc="-15">
                          <a:latin typeface="Arial"/>
                          <a:cs typeface="Arial"/>
                        </a:rPr>
                        <a:t>5-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mini</a:t>
                      </a:r>
                      <a:r>
                        <a:rPr dirty="0" baseline="3968" sz="2100" spc="-7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등</a:t>
                      </a:r>
                      <a:r>
                        <a:rPr dirty="0" sz="1400" spc="-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다양한</a:t>
                      </a:r>
                      <a:r>
                        <a:rPr dirty="0" sz="1400" spc="-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언어</a:t>
                      </a:r>
                      <a:r>
                        <a:rPr dirty="0" sz="1400" spc="-114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모델을</a:t>
                      </a:r>
                      <a:r>
                        <a:rPr dirty="0" sz="1400" spc="-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선택하여</a:t>
                      </a:r>
                      <a:r>
                        <a:rPr dirty="0" sz="1400" spc="-1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텍스트</a:t>
                      </a:r>
                      <a:r>
                        <a:rPr dirty="0" sz="1400" spc="-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생성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,</a:t>
                      </a:r>
                      <a:r>
                        <a:rPr dirty="0" baseline="3968" sz="2100" spc="7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요약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,</a:t>
                      </a:r>
                      <a:r>
                        <a:rPr dirty="0" baseline="3968" sz="2100" spc="22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번역</a:t>
                      </a:r>
                      <a:r>
                        <a:rPr dirty="0" sz="1400" spc="-1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등을</a:t>
                      </a:r>
                      <a:r>
                        <a:rPr dirty="0" sz="1400" spc="-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25">
                          <a:latin typeface="맑은 고딕"/>
                          <a:cs typeface="맑은 고딕"/>
                        </a:rPr>
                        <a:t>수행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1162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Endpoint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responses,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embeddings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등</a:t>
                      </a:r>
                      <a:r>
                        <a:rPr dirty="0" baseline="-3968" sz="2100" spc="-277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요청을</a:t>
                      </a:r>
                      <a:r>
                        <a:rPr dirty="0" baseline="-3968" sz="2100" spc="-172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처리하는</a:t>
                      </a:r>
                      <a:r>
                        <a:rPr dirty="0" baseline="-3968" sz="2100" spc="-187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주요</a:t>
                      </a:r>
                      <a:r>
                        <a:rPr dirty="0" baseline="-3968" sz="2100" spc="-157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 spc="-37">
                          <a:latin typeface="맑은 고딕"/>
                          <a:cs typeface="맑은 고딕"/>
                        </a:rPr>
                        <a:t>경로</a:t>
                      </a:r>
                      <a:endParaRPr baseline="-3968" sz="2100">
                        <a:latin typeface="맑은 고딕"/>
                        <a:cs typeface="맑은 고딕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Prompt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2001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25"/>
                        </a:lnSpc>
                        <a:spcBef>
                          <a:spcPts val="215"/>
                        </a:spcBef>
                      </a:pPr>
                      <a:r>
                        <a:rPr dirty="0" sz="1400">
                          <a:latin typeface="맑은 고딕"/>
                          <a:cs typeface="맑은 고딕"/>
                        </a:rPr>
                        <a:t>모델에게</a:t>
                      </a:r>
                      <a:r>
                        <a:rPr dirty="0" sz="1400" spc="-114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주는</a:t>
                      </a:r>
                      <a:r>
                        <a:rPr dirty="0" sz="1400" spc="-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입력</a:t>
                      </a:r>
                      <a:r>
                        <a:rPr dirty="0" sz="1400" spc="-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메시지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.</a:t>
                      </a:r>
                      <a:r>
                        <a:rPr dirty="0" baseline="3968" sz="2100" spc="22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역할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(role)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과</a:t>
                      </a:r>
                      <a:r>
                        <a:rPr dirty="0" sz="1400" spc="-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10">
                          <a:latin typeface="맑은 고딕"/>
                          <a:cs typeface="맑은 고딕"/>
                        </a:rPr>
                        <a:t>내용</a:t>
                      </a:r>
                      <a:r>
                        <a:rPr dirty="0" baseline="3968" sz="2100" spc="-15">
                          <a:latin typeface="Arial"/>
                          <a:cs typeface="Arial"/>
                        </a:rPr>
                        <a:t>(content)</a:t>
                      </a:r>
                      <a:r>
                        <a:rPr dirty="0" sz="1400" spc="-10">
                          <a:latin typeface="맑은 고딕"/>
                          <a:cs typeface="맑은 고딕"/>
                        </a:rPr>
                        <a:t>으로</a:t>
                      </a:r>
                      <a:r>
                        <a:rPr dirty="0" sz="1400" spc="-1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25">
                          <a:latin typeface="맑은 고딕"/>
                          <a:cs typeface="맑은 고딕"/>
                        </a:rPr>
                        <a:t>구성됨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  <a:p>
                      <a:pPr marL="49530">
                        <a:lnSpc>
                          <a:spcPts val="1625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(ex.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developer,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user,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assistant)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Messages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35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대화형</a:t>
                      </a:r>
                      <a:r>
                        <a:rPr dirty="0" baseline="-3968" sz="2100" spc="-157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모델에서</a:t>
                      </a:r>
                      <a:r>
                        <a:rPr dirty="0" baseline="-3968" sz="2100" spc="-172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사용하는</a:t>
                      </a:r>
                      <a:r>
                        <a:rPr dirty="0" baseline="-3968" sz="2100" spc="-172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대화</a:t>
                      </a:r>
                      <a:r>
                        <a:rPr dirty="0" baseline="-3968" sz="2100" spc="-1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이력</a:t>
                      </a:r>
                      <a:r>
                        <a:rPr dirty="0" baseline="-3968" sz="2100" spc="-1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구조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. [{role:</a:t>
                      </a:r>
                      <a:r>
                        <a:rPr dirty="0" sz="14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"user",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content: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"..."},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...]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35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81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Token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212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 marR="306705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400">
                          <a:latin typeface="맑은 고딕"/>
                          <a:cs typeface="맑은 고딕"/>
                        </a:rPr>
                        <a:t>모델이</a:t>
                      </a:r>
                      <a:r>
                        <a:rPr dirty="0" sz="140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이해하는</a:t>
                      </a:r>
                      <a:r>
                        <a:rPr dirty="0" sz="1400" spc="-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최소</a:t>
                      </a:r>
                      <a:r>
                        <a:rPr dirty="0" sz="1400" spc="-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단위(단어보다</a:t>
                      </a:r>
                      <a:r>
                        <a:rPr dirty="0" sz="1400" spc="-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작은</a:t>
                      </a:r>
                      <a:r>
                        <a:rPr dirty="0" sz="1400" spc="-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20">
                          <a:latin typeface="맑은 고딕"/>
                          <a:cs typeface="맑은 고딕"/>
                        </a:rPr>
                        <a:t>단위).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요청/응답의</a:t>
                      </a:r>
                      <a:r>
                        <a:rPr dirty="0" sz="140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길이</a:t>
                      </a:r>
                      <a:r>
                        <a:rPr dirty="0" sz="1400" spc="-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제한과</a:t>
                      </a:r>
                      <a:r>
                        <a:rPr dirty="0" sz="1400" spc="-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비용</a:t>
                      </a:r>
                      <a:r>
                        <a:rPr dirty="0" sz="1400" spc="-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산정</a:t>
                      </a:r>
                      <a:r>
                        <a:rPr dirty="0" sz="1400" spc="-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25">
                          <a:latin typeface="맑은 고딕"/>
                          <a:cs typeface="맑은 고딕"/>
                        </a:rPr>
                        <a:t>기준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8155">
                <a:tc>
                  <a:txBody>
                    <a:bodyPr/>
                    <a:lstStyle/>
                    <a:p>
                      <a:pPr marL="645160" marR="260350" indent="-37909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Function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Calling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/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Tool</a:t>
                      </a:r>
                      <a:r>
                        <a:rPr dirty="0" sz="14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Use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dirty="0" sz="1400">
                          <a:latin typeface="맑은 고딕"/>
                          <a:cs typeface="맑은 고딕"/>
                        </a:rPr>
                        <a:t>함수</a:t>
                      </a:r>
                      <a:r>
                        <a:rPr dirty="0" sz="1400" spc="-114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형태로</a:t>
                      </a:r>
                      <a:r>
                        <a:rPr dirty="0" sz="1400" spc="-1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외부</a:t>
                      </a:r>
                      <a:r>
                        <a:rPr dirty="0" sz="1400" spc="-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작업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예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:</a:t>
                      </a:r>
                      <a:r>
                        <a:rPr dirty="0" baseline="3968" sz="2100" spc="7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계산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,</a:t>
                      </a:r>
                      <a:r>
                        <a:rPr dirty="0" baseline="3968" sz="2100" spc="-7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DB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조회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)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을</a:t>
                      </a:r>
                      <a:r>
                        <a:rPr dirty="0" sz="1400" spc="-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수행할</a:t>
                      </a:r>
                      <a:r>
                        <a:rPr dirty="0" sz="1400" spc="-1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dirty="0" sz="1400" spc="-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있도록</a:t>
                      </a:r>
                      <a:r>
                        <a:rPr dirty="0" sz="1400" spc="-114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모델이</a:t>
                      </a:r>
                      <a:r>
                        <a:rPr dirty="0" sz="1400" spc="-1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함수를</a:t>
                      </a:r>
                      <a:r>
                        <a:rPr dirty="0" sz="1400" spc="-114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25">
                          <a:latin typeface="맑은 고딕"/>
                          <a:cs typeface="맑은 고딕"/>
                        </a:rPr>
                        <a:t>호출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134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Embedding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1400">
                          <a:latin typeface="맑은 고딕"/>
                          <a:cs typeface="맑은 고딕"/>
                        </a:rPr>
                        <a:t>텍스트를</a:t>
                      </a:r>
                      <a:r>
                        <a:rPr dirty="0" sz="1400" spc="-1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고차원</a:t>
                      </a:r>
                      <a:r>
                        <a:rPr dirty="0" sz="1400" spc="-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벡터로</a:t>
                      </a:r>
                      <a:r>
                        <a:rPr dirty="0" sz="1400" spc="-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변환하여</a:t>
                      </a:r>
                      <a:r>
                        <a:rPr dirty="0" sz="1400" spc="-114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dirty="0" baseline="3968" sz="2100">
                          <a:latin typeface="Arial"/>
                          <a:cs typeface="Arial"/>
                        </a:rPr>
                        <a:t>,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유사도</a:t>
                      </a:r>
                      <a:r>
                        <a:rPr dirty="0" sz="1400" spc="-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분석</a:t>
                      </a:r>
                      <a:r>
                        <a:rPr dirty="0" sz="1400" spc="-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맑은 고딕"/>
                          <a:cs typeface="맑은 고딕"/>
                        </a:rPr>
                        <a:t>등에</a:t>
                      </a:r>
                      <a:r>
                        <a:rPr dirty="0" sz="1400" spc="-114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25">
                          <a:latin typeface="맑은 고딕"/>
                          <a:cs typeface="맑은 고딕"/>
                        </a:rPr>
                        <a:t>사용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1162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005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Key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OpenAI</a:t>
                      </a:r>
                      <a:r>
                        <a:rPr dirty="0" sz="14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사용을</a:t>
                      </a:r>
                      <a:r>
                        <a:rPr dirty="0" baseline="-3968" sz="2100" spc="-187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위한</a:t>
                      </a:r>
                      <a:r>
                        <a:rPr dirty="0" baseline="-3968" sz="2100" spc="-157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인증</a:t>
                      </a:r>
                      <a:r>
                        <a:rPr dirty="0" baseline="-3968" sz="2100" spc="-157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키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요청</a:t>
                      </a:r>
                      <a:r>
                        <a:rPr dirty="0" baseline="-3968" sz="2100" spc="-157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시</a:t>
                      </a:r>
                      <a:r>
                        <a:rPr dirty="0" baseline="-3968" sz="2100" spc="-277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Authorization: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Bearer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-3968" sz="2100">
                          <a:latin typeface="맑은 고딕"/>
                          <a:cs typeface="맑은 고딕"/>
                        </a:rPr>
                        <a:t>헤더에</a:t>
                      </a:r>
                      <a:r>
                        <a:rPr dirty="0" baseline="-3968" sz="2100" spc="-179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3968" sz="2100" spc="-37">
                          <a:latin typeface="맑은 고딕"/>
                          <a:cs typeface="맑은 고딕"/>
                        </a:rPr>
                        <a:t>포함</a:t>
                      </a:r>
                      <a:endParaRPr baseline="-3968" sz="2100">
                        <a:latin typeface="맑은 고딕"/>
                        <a:cs typeface="맑은 고딕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Responses</a:t>
            </a:r>
            <a:r>
              <a:rPr dirty="0" spc="-180"/>
              <a:t> </a:t>
            </a:r>
            <a:r>
              <a:rPr dirty="0" spc="-25"/>
              <a:t>API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85910"/>
            <a:ext cx="8623300" cy="34093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900">
                <a:solidFill>
                  <a:srgbClr val="374050"/>
                </a:solidFill>
                <a:latin typeface="Calibri"/>
                <a:cs typeface="Calibri"/>
              </a:rPr>
              <a:t>OpenAI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의</a:t>
            </a:r>
            <a:r>
              <a:rPr dirty="0" sz="1900" spc="-22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Calibri"/>
                <a:cs typeface="Calibri"/>
              </a:rPr>
              <a:t>Chatting</a:t>
            </a:r>
            <a:r>
              <a:rPr dirty="0" sz="1900" spc="15">
                <a:solidFill>
                  <a:srgbClr val="374050"/>
                </a:solidFill>
                <a:latin typeface="Calibri"/>
                <a:cs typeface="Calibri"/>
              </a:rPr>
              <a:t> </a:t>
            </a:r>
            <a:r>
              <a:rPr dirty="0" sz="1900">
                <a:solidFill>
                  <a:srgbClr val="374050"/>
                </a:solidFill>
                <a:latin typeface="Calibri"/>
                <a:cs typeface="Calibri"/>
              </a:rPr>
              <a:t>API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를</a:t>
            </a:r>
            <a:r>
              <a:rPr dirty="0" sz="1900" spc="-19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사용하여</a:t>
            </a:r>
            <a:r>
              <a:rPr dirty="0" sz="1900" spc="-21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다음과</a:t>
            </a:r>
            <a:r>
              <a:rPr dirty="0" sz="1900" spc="-19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같은</a:t>
            </a:r>
            <a:r>
              <a:rPr dirty="0" sz="1900" spc="-19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응용</a:t>
            </a:r>
            <a:r>
              <a:rPr dirty="0" sz="1900" spc="-19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프로그램을</a:t>
            </a:r>
            <a:r>
              <a:rPr dirty="0" sz="1900" spc="-21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구축할</a:t>
            </a:r>
            <a:r>
              <a:rPr dirty="0" sz="1900" spc="-19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수</a:t>
            </a:r>
            <a:r>
              <a:rPr dirty="0" sz="1900" spc="-19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 spc="-25">
                <a:solidFill>
                  <a:srgbClr val="374050"/>
                </a:solidFill>
                <a:latin typeface="맑은 고딕"/>
                <a:cs typeface="맑은 고딕"/>
              </a:rPr>
              <a:t>있다</a:t>
            </a:r>
            <a:r>
              <a:rPr dirty="0" sz="1900" spc="-25">
                <a:solidFill>
                  <a:srgbClr val="374050"/>
                </a:solidFill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74050"/>
              </a:buClr>
              <a:buFont typeface="Arial"/>
              <a:buChar char="•"/>
            </a:pPr>
            <a:endParaRPr sz="2250">
              <a:latin typeface="Calibri"/>
              <a:cs typeface="Calibri"/>
            </a:endParaRPr>
          </a:p>
          <a:p>
            <a:pPr lvl="1" marL="613410" indent="-201295">
              <a:lnSpc>
                <a:spcPct val="100000"/>
              </a:lnSpc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문서</a:t>
            </a:r>
            <a:r>
              <a:rPr dirty="0" sz="1900" spc="-21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초안</a:t>
            </a:r>
            <a:r>
              <a:rPr dirty="0" sz="1900" spc="-204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 spc="-25">
                <a:solidFill>
                  <a:srgbClr val="374050"/>
                </a:solidFill>
                <a:latin typeface="맑은 고딕"/>
                <a:cs typeface="맑은 고딕"/>
              </a:rPr>
              <a:t>작성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컴퓨터</a:t>
            </a:r>
            <a:r>
              <a:rPr dirty="0" sz="1900" spc="-20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코드</a:t>
            </a:r>
            <a:r>
              <a:rPr dirty="0" sz="1900" spc="-19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 spc="-25">
                <a:solidFill>
                  <a:srgbClr val="374050"/>
                </a:solidFill>
                <a:latin typeface="맑은 고딕"/>
                <a:cs typeface="맑은 고딕"/>
              </a:rPr>
              <a:t>작성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지식</a:t>
            </a:r>
            <a:r>
              <a:rPr dirty="0" sz="1900" spc="-20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기반에</a:t>
            </a:r>
            <a:r>
              <a:rPr dirty="0" sz="1900" spc="-19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대한</a:t>
            </a:r>
            <a:r>
              <a:rPr dirty="0" sz="1900" spc="-20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질문에</a:t>
            </a:r>
            <a:r>
              <a:rPr dirty="0" sz="1900" spc="-204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 spc="-25">
                <a:solidFill>
                  <a:srgbClr val="374050"/>
                </a:solidFill>
                <a:latin typeface="맑은 고딕"/>
                <a:cs typeface="맑은 고딕"/>
              </a:rPr>
              <a:t>답하기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텍스트</a:t>
            </a:r>
            <a:r>
              <a:rPr dirty="0" sz="1900" spc="-19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 spc="-25">
                <a:solidFill>
                  <a:srgbClr val="374050"/>
                </a:solidFill>
                <a:latin typeface="맑은 고딕"/>
                <a:cs typeface="맑은 고딕"/>
              </a:rPr>
              <a:t>분석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소프트웨어에</a:t>
            </a:r>
            <a:r>
              <a:rPr dirty="0" sz="1900" spc="-18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자연어</a:t>
            </a:r>
            <a:r>
              <a:rPr dirty="0" sz="1900" spc="-15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인터페이스</a:t>
            </a:r>
            <a:r>
              <a:rPr dirty="0" sz="1900" spc="-17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 spc="-25">
                <a:solidFill>
                  <a:srgbClr val="374050"/>
                </a:solidFill>
                <a:latin typeface="맑은 고딕"/>
                <a:cs typeface="맑은 고딕"/>
              </a:rPr>
              <a:t>제공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다양한</a:t>
            </a:r>
            <a:r>
              <a:rPr dirty="0" sz="1900" spc="-19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과목에</a:t>
            </a:r>
            <a:r>
              <a:rPr dirty="0" sz="1900" spc="-204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대한</a:t>
            </a:r>
            <a:r>
              <a:rPr dirty="0" sz="1900" spc="-195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 spc="-25">
                <a:solidFill>
                  <a:srgbClr val="374050"/>
                </a:solidFill>
                <a:latin typeface="맑은 고딕"/>
                <a:cs typeface="맑은 고딕"/>
              </a:rPr>
              <a:t>튜터링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언어</a:t>
            </a:r>
            <a:r>
              <a:rPr dirty="0" sz="1900" spc="-21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 spc="-35">
                <a:solidFill>
                  <a:srgbClr val="374050"/>
                </a:solidFill>
                <a:latin typeface="맑은 고딕"/>
                <a:cs typeface="맑은 고딕"/>
              </a:rPr>
              <a:t>번역</a:t>
            </a:r>
            <a:endParaRPr sz="1900">
              <a:latin typeface="맑은 고딕"/>
              <a:cs typeface="맑은 고딕"/>
            </a:endParaRPr>
          </a:p>
          <a:p>
            <a:pPr lvl="1" marL="613410" indent="-20129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614045" algn="l"/>
              </a:tabLst>
            </a:pP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게임용</a:t>
            </a:r>
            <a:r>
              <a:rPr dirty="0" sz="1900" spc="-19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>
                <a:solidFill>
                  <a:srgbClr val="374050"/>
                </a:solidFill>
                <a:latin typeface="맑은 고딕"/>
                <a:cs typeface="맑은 고딕"/>
              </a:rPr>
              <a:t>캐릭터</a:t>
            </a:r>
            <a:r>
              <a:rPr dirty="0" sz="1900" spc="-200">
                <a:solidFill>
                  <a:srgbClr val="374050"/>
                </a:solidFill>
                <a:latin typeface="맑은 고딕"/>
                <a:cs typeface="맑은 고딕"/>
              </a:rPr>
              <a:t> </a:t>
            </a:r>
            <a:r>
              <a:rPr dirty="0" sz="1900" spc="-10">
                <a:solidFill>
                  <a:srgbClr val="374050"/>
                </a:solidFill>
                <a:latin typeface="맑은 고딕"/>
                <a:cs typeface="맑은 고딕"/>
              </a:rPr>
              <a:t>시뮬레이션</a:t>
            </a:r>
            <a:endParaRPr sz="1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/>
              <a:t>OpenAI</a:t>
            </a:r>
            <a:r>
              <a:rPr dirty="0" spc="-35"/>
              <a:t> </a:t>
            </a:r>
            <a:r>
              <a:rPr dirty="0"/>
              <a:t>API</a:t>
            </a:r>
            <a:r>
              <a:rPr dirty="0" spc="-30"/>
              <a:t> </a:t>
            </a:r>
            <a:r>
              <a:rPr dirty="0"/>
              <a:t>role</a:t>
            </a:r>
            <a:r>
              <a:rPr dirty="0" spc="-55"/>
              <a:t> </a:t>
            </a:r>
            <a:r>
              <a:rPr dirty="0"/>
              <a:t>의</a:t>
            </a:r>
            <a:r>
              <a:rPr dirty="0" spc="-25"/>
              <a:t> 종류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64946" y="5506580"/>
            <a:ext cx="9260840" cy="614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dirty="0" sz="1900">
                <a:latin typeface="맑은 고딕"/>
                <a:cs typeface="맑은 고딕"/>
              </a:rPr>
              <a:t>이러한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역할은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대화형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세션에서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메시지의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발신자와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의도를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구별하는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데</a:t>
            </a:r>
            <a:r>
              <a:rPr dirty="0" sz="1900" spc="7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도움을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준다. </a:t>
            </a:r>
            <a:r>
              <a:rPr dirty="0" sz="1900">
                <a:latin typeface="맑은 고딕"/>
                <a:cs typeface="맑은 고딕"/>
              </a:rPr>
              <a:t>API는</a:t>
            </a:r>
            <a:r>
              <a:rPr dirty="0" sz="1900" spc="6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이</a:t>
            </a:r>
            <a:r>
              <a:rPr dirty="0" sz="1900" spc="7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정보를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사용하여</a:t>
            </a:r>
            <a:r>
              <a:rPr dirty="0" sz="1900" spc="3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적절한</a:t>
            </a:r>
            <a:r>
              <a:rPr dirty="0" sz="1900" spc="55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방식으로</a:t>
            </a:r>
            <a:r>
              <a:rPr dirty="0" sz="1900" spc="40">
                <a:latin typeface="맑은 고딕"/>
                <a:cs typeface="맑은 고딕"/>
              </a:rPr>
              <a:t> </a:t>
            </a:r>
            <a:r>
              <a:rPr dirty="0" sz="1900">
                <a:latin typeface="맑은 고딕"/>
                <a:cs typeface="맑은 고딕"/>
              </a:rPr>
              <a:t>반응하거나</a:t>
            </a:r>
            <a:r>
              <a:rPr dirty="0" sz="1900" spc="50">
                <a:latin typeface="맑은 고딕"/>
                <a:cs typeface="맑은 고딕"/>
              </a:rPr>
              <a:t> </a:t>
            </a:r>
            <a:r>
              <a:rPr dirty="0" sz="1900" spc="-25">
                <a:latin typeface="맑은 고딕"/>
                <a:cs typeface="맑은 고딕"/>
              </a:rPr>
              <a:t>응답.</a:t>
            </a:r>
            <a:endParaRPr sz="1900">
              <a:latin typeface="맑은 고딕"/>
              <a:cs typeface="맑은 고딕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729964" y="2364746"/>
          <a:ext cx="9149715" cy="272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0460"/>
                <a:gridCol w="3944620"/>
                <a:gridCol w="4054475"/>
              </a:tblGrid>
              <a:tr h="325755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 spc="-1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역할(role)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 spc="-2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설명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550" spc="-2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예제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3"/>
                    </a:solidFill>
                  </a:tcPr>
                </a:tc>
              </a:tr>
              <a:tr h="800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77190">
                        <a:lnSpc>
                          <a:spcPct val="100000"/>
                        </a:lnSpc>
                      </a:pPr>
                      <a:r>
                        <a:rPr dirty="0" sz="1550" spc="-20">
                          <a:latin typeface="맑은 고딕"/>
                          <a:cs typeface="맑은 고딕"/>
                        </a:rPr>
                        <a:t>user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79375" marR="121920">
                        <a:lnSpc>
                          <a:spcPct val="101899"/>
                        </a:lnSpc>
                        <a:spcBef>
                          <a:spcPts val="26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모델에게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특정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출력을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요청하는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메시지.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ChatGPT를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사용할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때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유저가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입력하는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50">
                          <a:latin typeface="맑은 고딕"/>
                          <a:cs typeface="맑은 고딕"/>
                        </a:rPr>
                        <a:t>일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반적인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메시지와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동일함.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"프로그래밍에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대한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시를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한편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작성해줘."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  <a:tr h="800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developer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79375" marR="236854">
                        <a:lnSpc>
                          <a:spcPct val="101899"/>
                        </a:lnSpc>
                        <a:spcBef>
                          <a:spcPts val="26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사용자</a:t>
                      </a:r>
                      <a:r>
                        <a:rPr dirty="0" sz="1550" spc="1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메시지보다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우선적으로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적용되는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모델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지침.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이전에는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"system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prompt"라고</a:t>
                      </a:r>
                      <a:r>
                        <a:rPr dirty="0" sz="1550" spc="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0">
                          <a:latin typeface="맑은 고딕"/>
                          <a:cs typeface="맑은 고딕"/>
                        </a:rPr>
                        <a:t>불렸음.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"당신은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유용한</a:t>
                      </a:r>
                      <a:r>
                        <a:rPr dirty="0" sz="1550" spc="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프로그래밍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도우미입니다."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</a:tr>
              <a:tr h="800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50" spc="-10">
                          <a:latin typeface="맑은 고딕"/>
                          <a:cs typeface="맑은 고딕"/>
                        </a:rPr>
                        <a:t>assistant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marL="79375" marR="250825">
                        <a:lnSpc>
                          <a:spcPct val="101899"/>
                        </a:lnSpc>
                        <a:spcBef>
                          <a:spcPts val="1215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모델이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생성한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응답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메시지.</a:t>
                      </a:r>
                      <a:r>
                        <a:rPr dirty="0" sz="155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이전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대화에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서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생성된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메시지를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포함할</a:t>
                      </a:r>
                      <a:r>
                        <a:rPr dirty="0" sz="1550" spc="6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수도</a:t>
                      </a:r>
                      <a:r>
                        <a:rPr dirty="0" sz="1550" spc="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있음.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154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78740" marR="140970">
                        <a:lnSpc>
                          <a:spcPct val="101899"/>
                        </a:lnSpc>
                        <a:spcBef>
                          <a:spcPts val="270"/>
                        </a:spcBef>
                      </a:pPr>
                      <a:r>
                        <a:rPr dirty="0" sz="1550">
                          <a:latin typeface="맑은 고딕"/>
                          <a:cs typeface="맑은 고딕"/>
                        </a:rPr>
                        <a:t>"물론이죠!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다음은</a:t>
                      </a:r>
                      <a:r>
                        <a:rPr dirty="0" sz="1550" spc="10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프로그래밍에</a:t>
                      </a:r>
                      <a:r>
                        <a:rPr dirty="0" sz="155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대한</a:t>
                      </a:r>
                      <a:r>
                        <a:rPr dirty="0" sz="1550" spc="11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짧은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시입니다: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\n\n코드</a:t>
                      </a:r>
                      <a:r>
                        <a:rPr dirty="0" sz="1550" spc="6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위에</a:t>
                      </a:r>
                      <a:r>
                        <a:rPr dirty="0" sz="1550" spc="8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별이</a:t>
                      </a:r>
                      <a:r>
                        <a:rPr dirty="0" sz="155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뜨고,</a:t>
                      </a:r>
                      <a:r>
                        <a:rPr dirty="0" sz="1550" spc="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25">
                          <a:latin typeface="맑은 고딕"/>
                          <a:cs typeface="맑은 고딕"/>
                        </a:rPr>
                        <a:t>오류 </a:t>
                      </a:r>
                      <a:r>
                        <a:rPr dirty="0" sz="1550">
                          <a:latin typeface="맑은 고딕"/>
                          <a:cs typeface="맑은 고딕"/>
                        </a:rPr>
                        <a:t>는</a:t>
                      </a:r>
                      <a:r>
                        <a:rPr dirty="0" sz="1550" spc="3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550" spc="-10">
                          <a:latin typeface="맑은 고딕"/>
                          <a:cs typeface="맑은 고딕"/>
                        </a:rPr>
                        <a:t>사라지네..."</a:t>
                      </a:r>
                      <a:endParaRPr sz="1550">
                        <a:latin typeface="맑은 고딕"/>
                        <a:cs typeface="맑은 고딕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534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110"/>
              </a:spcBef>
            </a:pPr>
            <a:r>
              <a:rPr dirty="0" spc="-60"/>
              <a:t>Token</a:t>
            </a:r>
            <a:r>
              <a:rPr dirty="0" spc="-245"/>
              <a:t> </a:t>
            </a:r>
            <a:r>
              <a:rPr dirty="0" spc="-25"/>
              <a:t>관리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01662" y="2387447"/>
            <a:ext cx="9091295" cy="325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Char char="•"/>
              <a:tabLst>
                <a:tab pos="213995" algn="l"/>
              </a:tabLst>
            </a:pPr>
            <a:r>
              <a:rPr dirty="0" sz="1750">
                <a:latin typeface="Arial"/>
                <a:cs typeface="Arial"/>
              </a:rPr>
              <a:t>"ChatGPT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is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great!</a:t>
            </a:r>
            <a:r>
              <a:rPr dirty="0" sz="1750">
                <a:latin typeface="Calibri"/>
                <a:cs typeface="Calibri"/>
              </a:rPr>
              <a:t>“</a:t>
            </a:r>
            <a:r>
              <a:rPr dirty="0" sz="1750" spc="60">
                <a:latin typeface="Calibri"/>
                <a:cs typeface="Calibri"/>
              </a:rPr>
              <a:t> </a:t>
            </a:r>
            <a:r>
              <a:rPr dirty="0" sz="1750">
                <a:latin typeface="Wingdings"/>
                <a:cs typeface="Wingdings"/>
              </a:rPr>
              <a:t></a:t>
            </a:r>
            <a:r>
              <a:rPr dirty="0" sz="1750" spc="30">
                <a:latin typeface="Times New Roman"/>
                <a:cs typeface="Times New Roman"/>
              </a:rPr>
              <a:t> </a:t>
            </a:r>
            <a:r>
              <a:rPr dirty="0" sz="1750">
                <a:latin typeface="맑은 고딕"/>
                <a:cs typeface="맑은 고딕"/>
              </a:rPr>
              <a:t>6개의</a:t>
            </a:r>
            <a:r>
              <a:rPr dirty="0" sz="1750" spc="-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토큰으로</a:t>
            </a:r>
            <a:r>
              <a:rPr dirty="0" sz="1750" spc="-5">
                <a:latin typeface="맑은 고딕"/>
                <a:cs typeface="맑은 고딕"/>
              </a:rPr>
              <a:t> </a:t>
            </a:r>
            <a:r>
              <a:rPr dirty="0" sz="1750" spc="-25">
                <a:latin typeface="맑은 고딕"/>
                <a:cs typeface="맑은 고딕"/>
              </a:rPr>
              <a:t>인코딩</a:t>
            </a:r>
            <a:endParaRPr sz="1750">
              <a:latin typeface="맑은 고딕"/>
              <a:cs typeface="맑은 고딕"/>
            </a:endParaRPr>
          </a:p>
          <a:p>
            <a:pPr marL="213360">
              <a:lnSpc>
                <a:spcPct val="100000"/>
              </a:lnSpc>
              <a:spcBef>
                <a:spcPts val="60"/>
              </a:spcBef>
            </a:pPr>
            <a:r>
              <a:rPr dirty="0" sz="1750">
                <a:latin typeface="Arial"/>
                <a:cs typeface="Arial"/>
              </a:rPr>
              <a:t>["Chat",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"G",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"PT",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"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is",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"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great",</a:t>
            </a:r>
            <a:r>
              <a:rPr dirty="0" sz="1750" spc="-20">
                <a:latin typeface="Arial"/>
                <a:cs typeface="Arial"/>
              </a:rPr>
              <a:t> "!"]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96850">
              <a:lnSpc>
                <a:spcPct val="100000"/>
              </a:lnSpc>
              <a:spcBef>
                <a:spcPts val="1665"/>
              </a:spcBef>
            </a:pPr>
            <a:r>
              <a:rPr dirty="0" sz="1750">
                <a:latin typeface="Arial"/>
                <a:cs typeface="Arial"/>
              </a:rPr>
              <a:t>{"role":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"user",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"content":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"2020</a:t>
            </a:r>
            <a:r>
              <a:rPr dirty="0" sz="1750" spc="-10">
                <a:latin typeface="맑은 고딕"/>
                <a:cs typeface="맑은 고딕"/>
              </a:rPr>
              <a:t>년</a:t>
            </a:r>
            <a:r>
              <a:rPr dirty="0" sz="1750" spc="-1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코리안</a:t>
            </a:r>
            <a:r>
              <a:rPr dirty="0" sz="1750" spc="-1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시리즈를</a:t>
            </a:r>
            <a:r>
              <a:rPr dirty="0" sz="1750" spc="-14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우승한</a:t>
            </a:r>
            <a:r>
              <a:rPr dirty="0" sz="1750" spc="-1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야구팀이</a:t>
            </a:r>
            <a:r>
              <a:rPr dirty="0" sz="1750" spc="-14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어디</a:t>
            </a:r>
            <a:r>
              <a:rPr dirty="0" sz="1750" spc="-10">
                <a:latin typeface="Arial"/>
                <a:cs typeface="Arial"/>
              </a:rPr>
              <a:t>?"}</a:t>
            </a:r>
            <a:endParaRPr sz="1750">
              <a:latin typeface="Arial"/>
              <a:cs typeface="Arial"/>
            </a:endParaRPr>
          </a:p>
          <a:p>
            <a:pPr marL="135890">
              <a:lnSpc>
                <a:spcPts val="2100"/>
              </a:lnSpc>
              <a:spcBef>
                <a:spcPts val="885"/>
              </a:spcBef>
            </a:pPr>
            <a:r>
              <a:rPr dirty="0" sz="1750">
                <a:latin typeface="Wingdings"/>
                <a:cs typeface="Wingdings"/>
              </a:rPr>
              <a:t></a:t>
            </a:r>
            <a:r>
              <a:rPr dirty="0" sz="1750" spc="20">
                <a:latin typeface="Times New Roman"/>
                <a:cs typeface="Times New Roman"/>
              </a:rPr>
              <a:t> </a:t>
            </a:r>
            <a:r>
              <a:rPr dirty="0" sz="1750">
                <a:latin typeface="Arial"/>
                <a:cs typeface="Arial"/>
              </a:rPr>
              <a:t>[882],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[2366,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15,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75265,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226,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3396,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66391,</a:t>
            </a:r>
            <a:r>
              <a:rPr dirty="0" sz="1750" spc="-1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29102,</a:t>
            </a:r>
            <a:r>
              <a:rPr dirty="0" sz="1750" spc="-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31495,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230,</a:t>
            </a:r>
            <a:r>
              <a:rPr dirty="0" sz="1750" spc="-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45618,</a:t>
            </a:r>
            <a:r>
              <a:rPr dirty="0" sz="1750" spc="-2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29102,</a:t>
            </a:r>
            <a:r>
              <a:rPr dirty="0" sz="1750" spc="-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96064,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ts val="2100"/>
              </a:lnSpc>
            </a:pPr>
            <a:r>
              <a:rPr dirty="0" sz="1750">
                <a:latin typeface="Arial"/>
                <a:cs typeface="Arial"/>
              </a:rPr>
              <a:t>230,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18918,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66822,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108,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18550,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117,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24486,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24814,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120,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89359,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169,</a:t>
            </a:r>
            <a:r>
              <a:rPr dirty="0" sz="1750" spc="-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40934,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13094,</a:t>
            </a:r>
            <a:r>
              <a:rPr dirty="0" sz="1750" spc="-3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80402,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50" spc="-10">
                <a:latin typeface="Arial"/>
                <a:cs typeface="Arial"/>
              </a:rPr>
              <a:t>112,</a:t>
            </a:r>
            <a:r>
              <a:rPr dirty="0" sz="1750" spc="-8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90335,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30]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213360" marR="121920" indent="-201295">
              <a:lnSpc>
                <a:spcPct val="100000"/>
              </a:lnSpc>
              <a:spcBef>
                <a:spcPts val="1625"/>
              </a:spcBef>
              <a:buFont typeface="Arial"/>
              <a:buChar char="•"/>
              <a:tabLst>
                <a:tab pos="213995" algn="l"/>
              </a:tabLst>
            </a:pPr>
            <a:r>
              <a:rPr dirty="0" sz="1750">
                <a:latin typeface="맑은 고딕"/>
                <a:cs typeface="맑은 고딕"/>
              </a:rPr>
              <a:t>예를</a:t>
            </a:r>
            <a:r>
              <a:rPr dirty="0" sz="1750" spc="-23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들어</a:t>
            </a:r>
            <a:r>
              <a:rPr dirty="0" sz="1750">
                <a:latin typeface="Calibri"/>
                <a:cs typeface="Calibri"/>
              </a:rPr>
              <a:t>,</a:t>
            </a:r>
            <a:r>
              <a:rPr dirty="0" sz="1750" spc="10">
                <a:latin typeface="Calibri"/>
                <a:cs typeface="Calibri"/>
              </a:rPr>
              <a:t> </a:t>
            </a:r>
            <a:r>
              <a:rPr dirty="0" sz="1750">
                <a:latin typeface="Calibri"/>
                <a:cs typeface="Calibri"/>
              </a:rPr>
              <a:t>API</a:t>
            </a:r>
            <a:r>
              <a:rPr dirty="0" sz="1750" spc="10">
                <a:latin typeface="Calibri"/>
                <a:cs typeface="Calibri"/>
              </a:rPr>
              <a:t> </a:t>
            </a:r>
            <a:r>
              <a:rPr dirty="0" sz="1750">
                <a:latin typeface="맑은 고딕"/>
                <a:cs typeface="맑은 고딕"/>
              </a:rPr>
              <a:t>호출이</a:t>
            </a:r>
            <a:r>
              <a:rPr dirty="0" sz="1750" spc="-2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메시지</a:t>
            </a:r>
            <a:r>
              <a:rPr dirty="0" sz="1750" spc="-229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입력에서</a:t>
            </a:r>
            <a:r>
              <a:rPr dirty="0" sz="1750" spc="-215">
                <a:latin typeface="맑은 고딕"/>
                <a:cs typeface="맑은 고딕"/>
              </a:rPr>
              <a:t> </a:t>
            </a:r>
            <a:r>
              <a:rPr dirty="0" sz="1750" spc="-10">
                <a:latin typeface="Calibri"/>
                <a:cs typeface="Calibri"/>
              </a:rPr>
              <a:t>10</a:t>
            </a:r>
            <a:r>
              <a:rPr dirty="0" sz="1750" spc="-10">
                <a:latin typeface="맑은 고딕"/>
                <a:cs typeface="맑은 고딕"/>
              </a:rPr>
              <a:t>개의</a:t>
            </a:r>
            <a:r>
              <a:rPr dirty="0" sz="1750" spc="-2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토큰을</a:t>
            </a:r>
            <a:r>
              <a:rPr dirty="0" sz="1750" spc="-229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사용하고</a:t>
            </a:r>
            <a:r>
              <a:rPr dirty="0" sz="1750" spc="-2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메시지</a:t>
            </a:r>
            <a:r>
              <a:rPr dirty="0" sz="1750" spc="-229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출력에서</a:t>
            </a:r>
            <a:r>
              <a:rPr dirty="0" sz="1750" spc="-215">
                <a:latin typeface="맑은 고딕"/>
                <a:cs typeface="맑은 고딕"/>
              </a:rPr>
              <a:t> </a:t>
            </a:r>
            <a:r>
              <a:rPr dirty="0" sz="1750" spc="-10">
                <a:latin typeface="Calibri"/>
                <a:cs typeface="Calibri"/>
              </a:rPr>
              <a:t>20</a:t>
            </a:r>
            <a:r>
              <a:rPr dirty="0" sz="1750" spc="-10">
                <a:latin typeface="맑은 고딕"/>
                <a:cs typeface="맑은 고딕"/>
              </a:rPr>
              <a:t>개의</a:t>
            </a:r>
            <a:r>
              <a:rPr dirty="0" sz="1750" spc="-220">
                <a:latin typeface="맑은 고딕"/>
                <a:cs typeface="맑은 고딕"/>
              </a:rPr>
              <a:t> </a:t>
            </a:r>
            <a:r>
              <a:rPr dirty="0" sz="1750" spc="-50">
                <a:latin typeface="맑은 고딕"/>
                <a:cs typeface="맑은 고딕"/>
              </a:rPr>
              <a:t>토 </a:t>
            </a:r>
            <a:r>
              <a:rPr dirty="0" sz="1750">
                <a:latin typeface="맑은 고딕"/>
                <a:cs typeface="맑은 고딕"/>
              </a:rPr>
              <a:t>큰을</a:t>
            </a:r>
            <a:r>
              <a:rPr dirty="0" sz="1750" spc="-225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받은</a:t>
            </a:r>
            <a:r>
              <a:rPr dirty="0" sz="1750" spc="-2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경우</a:t>
            </a:r>
            <a:r>
              <a:rPr dirty="0" sz="1750" spc="-220">
                <a:latin typeface="맑은 고딕"/>
                <a:cs typeface="맑은 고딕"/>
              </a:rPr>
              <a:t> </a:t>
            </a:r>
            <a:r>
              <a:rPr dirty="0" sz="1750" spc="-10">
                <a:latin typeface="Calibri"/>
                <a:cs typeface="Calibri"/>
              </a:rPr>
              <a:t>30</a:t>
            </a:r>
            <a:r>
              <a:rPr dirty="0" sz="1750" spc="-10">
                <a:latin typeface="맑은 고딕"/>
                <a:cs typeface="맑은 고딕"/>
              </a:rPr>
              <a:t>개의</a:t>
            </a:r>
            <a:r>
              <a:rPr dirty="0" sz="1750" spc="-2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토큰에</a:t>
            </a:r>
            <a:r>
              <a:rPr dirty="0" sz="1750" spc="-21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대한</a:t>
            </a:r>
            <a:r>
              <a:rPr dirty="0" sz="1750" spc="-220">
                <a:latin typeface="맑은 고딕"/>
                <a:cs typeface="맑은 고딕"/>
              </a:rPr>
              <a:t> </a:t>
            </a:r>
            <a:r>
              <a:rPr dirty="0" sz="1750">
                <a:latin typeface="맑은 고딕"/>
                <a:cs typeface="맑은 고딕"/>
              </a:rPr>
              <a:t>요금이</a:t>
            </a:r>
            <a:r>
              <a:rPr dirty="0" sz="1750" spc="-225">
                <a:latin typeface="맑은 고딕"/>
                <a:cs typeface="맑은 고딕"/>
              </a:rPr>
              <a:t> </a:t>
            </a:r>
            <a:r>
              <a:rPr dirty="0" sz="1750" spc="-10">
                <a:latin typeface="맑은 고딕"/>
                <a:cs typeface="맑은 고딕"/>
              </a:rPr>
              <a:t>청구됩니다</a:t>
            </a:r>
            <a:endParaRPr sz="1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trimu</dc:creator>
  <dcterms:created xsi:type="dcterms:W3CDTF">2025-11-10T01:11:58Z</dcterms:created>
  <dcterms:modified xsi:type="dcterms:W3CDTF">2025-11-10T01:11:58Z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2025-11-08T00:00:00Z</vt:filetime>
  </property>
  <property fmtid="{D5CDD505-2E9C-101B-9397-08002B2CF9AE}" pid="3" name="Creator">
    <vt:lpwstr>Hancom PDF 1.3.0.542</vt:lpwstr>
  </property>
  <property fmtid="{D5CDD505-2E9C-101B-9397-08002B2CF9AE}" pid="4" name="LastSaved">
    <vt:filetime>2025-11-10T00:00:00Z</vt:filetime>
  </property>
  <property fmtid="{D5CDD505-2E9C-101B-9397-08002B2CF9AE}" pid="5" name="PDFVersion">
    <vt:lpwstr>1.4</vt:lpwstr>
  </property>
  <property fmtid="{D5CDD505-2E9C-101B-9397-08002B2CF9AE}" pid="6" name="Producer">
    <vt:lpwstr>Hancom PDF 1.3.0.542</vt:lpwstr>
  </property>
</Properties>
</file>